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2" d="100"/>
          <a:sy n="62" d="100"/>
        </p:scale>
        <p:origin x="-110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B410A8-F5F2-CD4C-B3F5-EF4FD31747A8}" type="datetimeFigureOut">
              <a:rPr lang="en-US" smtClean="0"/>
              <a:t>10/8/14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E0645E-FA1E-AD4A-84F1-6D0E4E935579}" type="slidenum">
              <a:rPr lang="en-US" smtClean="0"/>
              <a:t>‹#›</a:t>
            </a:fld>
            <a:endParaRPr lang="en-US"/>
          </a:p>
        </p:txBody>
      </p:sp>
    </p:spTree>
    <p:extLst>
      <p:ext uri="{BB962C8B-B14F-4D97-AF65-F5344CB8AC3E}">
        <p14:creationId xmlns:p14="http://schemas.microsoft.com/office/powerpoint/2010/main" val="150121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 Id="rId3" Type="http://schemas.openxmlformats.org/officeDocument/2006/relationships/hyperlink" Target="http://www.medicinenet.com/methotrexate/article.htm"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32771" name="Text Box 2"/>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endParaRPr lang="en-US">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50179" name="Text Box 2"/>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r>
              <a:rPr lang="en-US" dirty="0" smtClean="0">
                <a:ea typeface="ＭＳ Ｐゴシック" charset="0"/>
                <a:cs typeface="ＭＳ Ｐゴシック" charset="0"/>
              </a:rPr>
              <a:t>1 in every 50 pregnancies</a:t>
            </a:r>
          </a:p>
          <a:p>
            <a:r>
              <a:rPr lang="en-US" dirty="0" smtClean="0"/>
              <a:t>For those who require intervention, the most common treatment is surgery. Two surgical options are available; laparotomy and laparoscopy. Laparotomy is an open procedure whereby a transverse (bikini line) incision is made across the lower abdomen. Laparoscopy involves inserting viewing instruments into the pelvis through tiny incisions in the skin. For many surgeons and patients, laparoscopy is preferred over laparotomy because of the tiny incisions used and the speedy recovery afterwards. Under optimal conditions, a small incision can be made in the Fallopian tube and the ectopic pregnancy removed, leaving the Fallopian tube intact. However, certain conditions make laparoscopy less effective or unavailable as an alternative. These include massive pelvic scar tissue and excessive blood in the abdomen or pelvis. In some instances, the location or extent of damage may require removal of a portion of the Fallopian tube, the entire tube, the ovary, and even the uterus.</a:t>
            </a:r>
          </a:p>
          <a:p>
            <a:r>
              <a:rPr lang="en-US" dirty="0" smtClean="0"/>
              <a:t>Medical treatment method involves the use of an anti-cancer drug called </a:t>
            </a:r>
            <a:r>
              <a:rPr lang="en-US" dirty="0" smtClean="0">
                <a:hlinkClick r:id="rId3"/>
              </a:rPr>
              <a:t>methotrexate</a:t>
            </a:r>
            <a:r>
              <a:rPr lang="en-US" dirty="0" smtClean="0"/>
              <a:t> (</a:t>
            </a:r>
            <a:r>
              <a:rPr lang="en-US" dirty="0" err="1" smtClean="0"/>
              <a:t>Rheumatrex</a:t>
            </a:r>
            <a:r>
              <a:rPr lang="en-US" dirty="0" smtClean="0"/>
              <a:t>, </a:t>
            </a:r>
            <a:r>
              <a:rPr lang="en-US" dirty="0" err="1" smtClean="0"/>
              <a:t>Trexall</a:t>
            </a:r>
            <a:r>
              <a:rPr lang="en-US" dirty="0" smtClean="0"/>
              <a:t>). </a:t>
            </a:r>
            <a:r>
              <a:rPr lang="en-US" smtClean="0"/>
              <a:t>This drug acts by killing the growing cells of the placenta, thereby inducing miscarriage of the ectopic pregnancy. </a:t>
            </a:r>
            <a:endParaRPr lang="en-US">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Text Box 1025"/>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52227" name="Text Box 1026"/>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r>
              <a:rPr lang="en-US" dirty="0" smtClean="0">
                <a:ea typeface="ＭＳ Ｐゴシック" charset="0"/>
                <a:cs typeface="ＭＳ Ｐゴシック" charset="0"/>
              </a:rPr>
              <a:t>Size of almonds have 400,000 eggs in ovaries when born, 400 will become viable:</a:t>
            </a:r>
            <a:r>
              <a:rPr lang="en-US" baseline="0" dirty="0" smtClean="0">
                <a:ea typeface="ＭＳ Ｐゴシック" charset="0"/>
                <a:cs typeface="ＭＳ Ｐゴシック" charset="0"/>
              </a:rPr>
              <a:t> most pregnancies every: 69</a:t>
            </a:r>
            <a:endParaRPr lang="en-US" dirty="0" smtClean="0">
              <a:ea typeface="ＭＳ Ｐゴシック" charset="0"/>
              <a:cs typeface="ＭＳ Ｐゴシック" charset="0"/>
            </a:endParaRPr>
          </a:p>
          <a:p>
            <a:r>
              <a:rPr lang="en-US" dirty="0" smtClean="0">
                <a:ea typeface="ＭＳ Ｐゴシック" charset="0"/>
                <a:cs typeface="ＭＳ Ｐゴシック" charset="0"/>
              </a:rPr>
              <a:t>Take</a:t>
            </a:r>
            <a:r>
              <a:rPr lang="en-US" baseline="0" dirty="0" smtClean="0">
                <a:ea typeface="ＭＳ Ｐゴシック" charset="0"/>
                <a:cs typeface="ＭＳ Ｐゴシック" charset="0"/>
              </a:rPr>
              <a:t> turns</a:t>
            </a:r>
          </a:p>
          <a:p>
            <a:r>
              <a:rPr lang="en-US" baseline="0" dirty="0" smtClean="0">
                <a:ea typeface="ＭＳ Ｐゴシック" charset="0"/>
                <a:cs typeface="ＭＳ Ｐゴシック" charset="0"/>
              </a:rPr>
              <a:t>Also produce female hormones that aid in menstrual cycle and pregnancy</a:t>
            </a:r>
          </a:p>
          <a:p>
            <a:r>
              <a:rPr lang="en-US" baseline="0" dirty="0" smtClean="0">
                <a:ea typeface="ＭＳ Ｐゴシック" charset="0"/>
                <a:cs typeface="ＭＳ Ｐゴシック" charset="0"/>
              </a:rPr>
              <a:t>Egg has a 12-24 hour window to be fertilized: explain that the sperm and egg usually meet in the fallopian tube then settle in the endometrium</a:t>
            </a:r>
          </a:p>
          <a:p>
            <a:r>
              <a:rPr lang="en-US" baseline="0" dirty="0" smtClean="0">
                <a:ea typeface="ＭＳ Ｐゴシック" charset="0"/>
                <a:cs typeface="ＭＳ Ｐゴシック" charset="0"/>
              </a:rPr>
              <a:t>Egg is largest cell </a:t>
            </a:r>
            <a:r>
              <a:rPr lang="en-US" baseline="0" smtClean="0">
                <a:ea typeface="ＭＳ Ｐゴシック" charset="0"/>
                <a:cs typeface="ＭＳ Ｐゴシック" charset="0"/>
              </a:rPr>
              <a:t>in body</a:t>
            </a:r>
            <a:endParaRPr lang="en-US" dirty="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Text Box 1025"/>
          <p:cNvSpPr txBox="1">
            <a:spLocks noChangeArrowheads="1"/>
          </p:cNvSpPr>
          <p:nvPr/>
        </p:nvSpPr>
        <p:spPr bwMode="auto">
          <a:xfrm>
            <a:off x="1588" y="0"/>
            <a:ext cx="1587" cy="1588"/>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34819" name="Text Box 1026"/>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dirty="0" smtClean="0">
                <a:ea typeface="ＭＳ Ｐゴシック" charset="0"/>
                <a:cs typeface="ＭＳ Ｐゴシック" charset="0"/>
              </a:rPr>
              <a:t>Wear cotton</a:t>
            </a:r>
            <a:r>
              <a:rPr lang="en-US" baseline="0" dirty="0" smtClean="0">
                <a:ea typeface="ＭＳ Ｐゴシック" charset="0"/>
                <a:cs typeface="ＭＳ Ｐゴシック" charset="0"/>
              </a:rPr>
              <a:t> underwear: allows for breathing and circulation, some recommend no underwear at night</a:t>
            </a:r>
          </a:p>
          <a:p>
            <a:r>
              <a:rPr lang="en-US" baseline="0" dirty="0" smtClean="0">
                <a:ea typeface="ＭＳ Ｐゴシック" charset="0"/>
                <a:cs typeface="ＭＳ Ｐゴシック" charset="0"/>
              </a:rPr>
              <a:t>Wiping front to back: like reading a book</a:t>
            </a:r>
            <a:endParaRPr lang="en-US" dirty="0" smtClean="0">
              <a:ea typeface="ＭＳ Ｐゴシック" charset="0"/>
              <a:cs typeface="ＭＳ Ｐゴシック" charset="0"/>
            </a:endParaRPr>
          </a:p>
          <a:p>
            <a:r>
              <a:rPr lang="en-US" dirty="0" smtClean="0">
                <a:ea typeface="ＭＳ Ｐゴシック" charset="0"/>
                <a:cs typeface="ＭＳ Ｐゴシック" charset="0"/>
              </a:rPr>
              <a:t>Don’t </a:t>
            </a:r>
            <a:r>
              <a:rPr lang="en-US" dirty="0">
                <a:ea typeface="ＭＳ Ｐゴシック" charset="0"/>
                <a:cs typeface="ＭＳ Ｐゴシック" charset="0"/>
              </a:rPr>
              <a:t>use douching </a:t>
            </a:r>
            <a:r>
              <a:rPr lang="en-US" dirty="0" smtClean="0">
                <a:ea typeface="ＭＳ Ｐゴシック" charset="0"/>
                <a:cs typeface="ＭＳ Ｐゴシック" charset="0"/>
              </a:rPr>
              <a:t>products: nozzle that is inserted and squirted</a:t>
            </a:r>
            <a:r>
              <a:rPr lang="en-US" baseline="0" dirty="0" smtClean="0">
                <a:ea typeface="ＭＳ Ｐゴシック" charset="0"/>
                <a:cs typeface="ＭＳ Ｐゴシック" charset="0"/>
              </a:rPr>
              <a:t> into vagina, let it flow out: most are water and vinegar</a:t>
            </a:r>
            <a:endParaRPr lang="en-US" dirty="0">
              <a:ea typeface="ＭＳ Ｐゴシック" charset="0"/>
              <a:cs typeface="ＭＳ Ｐゴシック" charset="0"/>
            </a:endParaRPr>
          </a:p>
          <a:p>
            <a:r>
              <a:rPr lang="en-US" dirty="0">
                <a:ea typeface="ＭＳ Ｐゴシック" charset="0"/>
                <a:cs typeface="ＭＳ Ｐゴシック" charset="0"/>
              </a:rPr>
              <a:t>Don’t use scented </a:t>
            </a:r>
            <a:r>
              <a:rPr lang="en-US" dirty="0" smtClean="0">
                <a:ea typeface="ＭＳ Ｐゴシック" charset="0"/>
                <a:cs typeface="ＭＳ Ｐゴシック" charset="0"/>
              </a:rPr>
              <a:t>tampons</a:t>
            </a:r>
          </a:p>
          <a:p>
            <a:r>
              <a:rPr lang="en-US" dirty="0" err="1" smtClean="0">
                <a:ea typeface="ＭＳ Ｐゴシック" charset="0"/>
                <a:cs typeface="ＭＳ Ｐゴシック" charset="0"/>
              </a:rPr>
              <a:t>Bartholin</a:t>
            </a:r>
            <a:r>
              <a:rPr lang="en-US" dirty="0" smtClean="0">
                <a:ea typeface="ＭＳ Ｐゴシック" charset="0"/>
                <a:cs typeface="ＭＳ Ｐゴシック" charset="0"/>
              </a:rPr>
              <a:t> glands: similar to </a:t>
            </a:r>
            <a:r>
              <a:rPr lang="en-US" dirty="0" err="1" smtClean="0">
                <a:ea typeface="ＭＳ Ｐゴシック" charset="0"/>
                <a:cs typeface="ＭＳ Ｐゴシック" charset="0"/>
              </a:rPr>
              <a:t>cowper’s</a:t>
            </a:r>
            <a:r>
              <a:rPr lang="en-US" dirty="0" smtClean="0">
                <a:ea typeface="ＭＳ Ｐゴシック" charset="0"/>
                <a:cs typeface="ＭＳ Ｐゴシック" charset="0"/>
              </a:rPr>
              <a:t> gland:</a:t>
            </a:r>
            <a:r>
              <a:rPr lang="en-US" baseline="0" dirty="0" smtClean="0">
                <a:ea typeface="ＭＳ Ｐゴシック" charset="0"/>
                <a:cs typeface="ＭＳ Ｐゴシック" charset="0"/>
              </a:rPr>
              <a:t> releases a lubricating fluid with arousal</a:t>
            </a:r>
          </a:p>
          <a:p>
            <a:r>
              <a:rPr lang="en-US" baseline="0" dirty="0" smtClean="0">
                <a:ea typeface="ＭＳ Ｐゴシック" charset="0"/>
                <a:cs typeface="ＭＳ Ｐゴシック" charset="0"/>
              </a:rPr>
              <a:t>3-5 inches long		DON”T wipe back to front</a:t>
            </a:r>
            <a:endParaRPr lang="en-US" dirty="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63138" y="-6702425"/>
            <a:ext cx="19726276" cy="14795500"/>
          </a:xfrm>
        </p:spPr>
      </p:sp>
      <p:sp>
        <p:nvSpPr>
          <p:cNvPr id="3" name="Notes Placeholder 2"/>
          <p:cNvSpPr>
            <a:spLocks noGrp="1"/>
          </p:cNvSpPr>
          <p:nvPr>
            <p:ph type="body" idx="1"/>
          </p:nvPr>
        </p:nvSpPr>
        <p:spPr/>
        <p:txBody>
          <a:bodyPr/>
          <a:lstStyle/>
          <a:p>
            <a:r>
              <a:rPr lang="en-US" dirty="0" smtClean="0"/>
              <a:t>Usually like a ring around the vaginal opening: can completely</a:t>
            </a:r>
            <a:r>
              <a:rPr lang="en-US" baseline="0" dirty="0" smtClean="0"/>
              <a:t> obstruct it: very flexible tissue that can tear or stretch with penetration or injury</a:t>
            </a:r>
            <a:endParaRPr lang="en-US" dirty="0"/>
          </a:p>
        </p:txBody>
      </p:sp>
    </p:spTree>
    <p:extLst>
      <p:ext uri="{BB962C8B-B14F-4D97-AF65-F5344CB8AC3E}">
        <p14:creationId xmlns:p14="http://schemas.microsoft.com/office/powerpoint/2010/main" val="2695110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1025"/>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37891" name="Text Box 1026"/>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endParaRPr lang="en-US" dirty="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Text Box 1025"/>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39939" name="Text Box 1026"/>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endParaRPr lang="en-US">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63138" y="-6702425"/>
            <a:ext cx="19726276" cy="14795500"/>
          </a:xfrm>
        </p:spPr>
      </p:sp>
      <p:sp>
        <p:nvSpPr>
          <p:cNvPr id="3" name="Notes Placeholder 2"/>
          <p:cNvSpPr>
            <a:spLocks noGrp="1"/>
          </p:cNvSpPr>
          <p:nvPr>
            <p:ph type="body" idx="1"/>
          </p:nvPr>
        </p:nvSpPr>
        <p:spPr/>
        <p:txBody>
          <a:bodyPr/>
          <a:lstStyle/>
          <a:p>
            <a:r>
              <a:rPr lang="en-US" dirty="0" smtClean="0"/>
              <a:t>Some research says you can wait until 21</a:t>
            </a:r>
          </a:p>
          <a:p>
            <a:r>
              <a:rPr lang="en-US" dirty="0" smtClean="0"/>
              <a:t>First ten years: every 1-2 years</a:t>
            </a:r>
          </a:p>
          <a:p>
            <a:r>
              <a:rPr lang="en-US" dirty="0" smtClean="0"/>
              <a:t>After that: every 2-3 years</a:t>
            </a:r>
          </a:p>
          <a:p>
            <a:r>
              <a:rPr lang="en-US" dirty="0" smtClean="0"/>
              <a:t>Give handout to females</a:t>
            </a:r>
            <a:endParaRPr lang="en-US" dirty="0"/>
          </a:p>
        </p:txBody>
      </p:sp>
    </p:spTree>
    <p:extLst>
      <p:ext uri="{BB962C8B-B14F-4D97-AF65-F5344CB8AC3E}">
        <p14:creationId xmlns:p14="http://schemas.microsoft.com/office/powerpoint/2010/main" val="2613220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Text Box 1025"/>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44035" name="Text Box 1026"/>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r>
              <a:rPr lang="en-US" dirty="0" smtClean="0">
                <a:ea typeface="ＭＳ Ｐゴシック" charset="0"/>
                <a:cs typeface="ＭＳ Ｐゴシック" charset="0"/>
              </a:rPr>
              <a:t>Show giant uterus and tiny uterus</a:t>
            </a:r>
            <a:endParaRPr lang="en-US" dirty="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46083" name="Text Box 2"/>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endParaRPr lang="en-US">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Text Box 1"/>
          <p:cNvSpPr txBox="1">
            <a:spLocks noChangeArrowheads="1"/>
          </p:cNvSpPr>
          <p:nvPr/>
        </p:nvSpPr>
        <p:spPr bwMode="auto">
          <a:xfrm>
            <a:off x="1588" y="0"/>
            <a:ext cx="1587" cy="1588"/>
          </a:xfrm>
          <a:prstGeom prst="rect">
            <a:avLst/>
          </a:prstGeom>
          <a:solidFill>
            <a:srgbClr val="FFFFFF"/>
          </a:solidFill>
          <a:ln w="9360">
            <a:solidFill>
              <a:srgbClr val="000000"/>
            </a:solidFill>
            <a:miter lim="800000"/>
            <a:headEnd/>
            <a:tailEnd/>
          </a:ln>
        </p:spPr>
        <p:txBody>
          <a:bodyPr wrap="none" anchor="ctr"/>
          <a:lstStyle>
            <a:lvl1pPr eaLnBrk="0" hangingPunct="0">
              <a:defRPr sz="2400">
                <a:solidFill>
                  <a:schemeClr val="bg1"/>
                </a:solidFill>
                <a:latin typeface="Times New Roman" charset="0"/>
                <a:ea typeface="ＭＳ Ｐゴシック" charset="0"/>
                <a:cs typeface="ＭＳ Ｐゴシック" charset="0"/>
              </a:defRPr>
            </a:lvl1pPr>
            <a:lvl2pPr marL="742950" indent="-285750" eaLnBrk="0" hangingPunct="0">
              <a:defRPr sz="2400">
                <a:solidFill>
                  <a:schemeClr val="bg1"/>
                </a:solidFill>
                <a:latin typeface="Times New Roman" charset="0"/>
                <a:ea typeface="ＭＳ Ｐゴシック" charset="0"/>
              </a:defRPr>
            </a:lvl2pPr>
            <a:lvl3pPr marL="1143000" indent="-228600" eaLnBrk="0" hangingPunct="0">
              <a:defRPr sz="2400">
                <a:solidFill>
                  <a:schemeClr val="bg1"/>
                </a:solidFill>
                <a:latin typeface="Times New Roman" charset="0"/>
                <a:ea typeface="ＭＳ Ｐゴシック" charset="0"/>
              </a:defRPr>
            </a:lvl3pPr>
            <a:lvl4pPr marL="1600200" indent="-228600" eaLnBrk="0" hangingPunct="0">
              <a:defRPr sz="2400">
                <a:solidFill>
                  <a:schemeClr val="bg1"/>
                </a:solidFill>
                <a:latin typeface="Times New Roman" charset="0"/>
                <a:ea typeface="ＭＳ Ｐゴシック" charset="0"/>
              </a:defRPr>
            </a:lvl4pPr>
            <a:lvl5pPr marL="2057400" indent="-228600" eaLnBrk="0" hangingPunct="0">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eaLnBrk="1" hangingPunct="1"/>
            <a:endParaRPr lang="en-US"/>
          </a:p>
        </p:txBody>
      </p:sp>
      <p:sp>
        <p:nvSpPr>
          <p:cNvPr id="48131" name="Text Box 2"/>
          <p:cNvSpPr>
            <a:spLocks noGrp="1" noChangeArrowheads="1"/>
          </p:cNvSpPr>
          <p:nvPr>
            <p:ph type="body"/>
          </p:nvPr>
        </p:nvSpPr>
        <p:spPr>
          <a:xfrm>
            <a:off x="685800" y="4343400"/>
            <a:ext cx="5481638"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ma14="http://schemas.microsoft.com/office/mac/drawingml/2011/main" val="1"/>
            </a:ext>
          </a:extLst>
        </p:spPr>
        <p:txBody>
          <a:bodyPr wrap="none" anchor="ctr"/>
          <a:lstStyle/>
          <a:p>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CB28D1-6BAE-2946-AD3D-D0054538D6C3}" type="datetimeFigureOut">
              <a:rPr lang="en-US" smtClean="0"/>
              <a:t>10/8/14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2158613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B28D1-6BAE-2946-AD3D-D0054538D6C3}" type="datetimeFigureOut">
              <a:rPr lang="en-US" smtClean="0"/>
              <a:t>10/8/14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3580773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B28D1-6BAE-2946-AD3D-D0054538D6C3}" type="datetimeFigureOut">
              <a:rPr lang="en-US" smtClean="0"/>
              <a:t>10/8/14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140739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B28D1-6BAE-2946-AD3D-D0054538D6C3}" type="datetimeFigureOut">
              <a:rPr lang="en-US" smtClean="0"/>
              <a:t>10/8/14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3280037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CB28D1-6BAE-2946-AD3D-D0054538D6C3}" type="datetimeFigureOut">
              <a:rPr lang="en-US" smtClean="0"/>
              <a:t>10/8/14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4187430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CB28D1-6BAE-2946-AD3D-D0054538D6C3}" type="datetimeFigureOut">
              <a:rPr lang="en-US" smtClean="0"/>
              <a:t>10/8/14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221746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CB28D1-6BAE-2946-AD3D-D0054538D6C3}" type="datetimeFigureOut">
              <a:rPr lang="en-US" smtClean="0"/>
              <a:t>10/8/14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372161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CB28D1-6BAE-2946-AD3D-D0054538D6C3}" type="datetimeFigureOut">
              <a:rPr lang="en-US" smtClean="0"/>
              <a:t>10/8/14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1655524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CB28D1-6BAE-2946-AD3D-D0054538D6C3}" type="datetimeFigureOut">
              <a:rPr lang="en-US" smtClean="0"/>
              <a:t>10/8/14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90577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B28D1-6BAE-2946-AD3D-D0054538D6C3}" type="datetimeFigureOut">
              <a:rPr lang="en-US" smtClean="0"/>
              <a:t>10/8/14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4160549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B28D1-6BAE-2946-AD3D-D0054538D6C3}" type="datetimeFigureOut">
              <a:rPr lang="en-US" smtClean="0"/>
              <a:t>10/8/14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286F9-FDD3-584F-81AA-BBAE55F67027}" type="slidenum">
              <a:rPr lang="en-US" smtClean="0"/>
              <a:t>‹#›</a:t>
            </a:fld>
            <a:endParaRPr lang="en-US"/>
          </a:p>
        </p:txBody>
      </p:sp>
    </p:spTree>
    <p:extLst>
      <p:ext uri="{BB962C8B-B14F-4D97-AF65-F5344CB8AC3E}">
        <p14:creationId xmlns:p14="http://schemas.microsoft.com/office/powerpoint/2010/main" val="34002447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CB28D1-6BAE-2946-AD3D-D0054538D6C3}" type="datetimeFigureOut">
              <a:rPr lang="en-US" smtClean="0"/>
              <a:t>10/8/14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286F9-FDD3-584F-81AA-BBAE55F67027}" type="slidenum">
              <a:rPr lang="en-US" smtClean="0"/>
              <a:t>‹#›</a:t>
            </a:fld>
            <a:endParaRPr lang="en-US"/>
          </a:p>
        </p:txBody>
      </p:sp>
    </p:spTree>
    <p:extLst>
      <p:ext uri="{BB962C8B-B14F-4D97-AF65-F5344CB8AC3E}">
        <p14:creationId xmlns:p14="http://schemas.microsoft.com/office/powerpoint/2010/main" val="1903848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catalog.nucleusinc.com/generateexhibit.php?ID=70738&amp;ExhibitKeywordsRaw=&amp;TL=&amp;A=2" TargetMode="External"/><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hyperlink" Target="http://video.about.com/pregnancy/Ectopic-Pregnancy.htm" TargetMode="External"/><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hshealth.wikispaces.com" TargetMode="Externa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57200"/>
            <a:ext cx="7140575" cy="582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24529663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dissolve">
                                      <p:cBhvr>
                                        <p:cTn id="7" dur="500"/>
                                        <p:tgtEl>
                                          <p:spTgt spid="51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125"/>
                                        </p:tgtEl>
                                        <p:attrNameLst>
                                          <p:attrName>style.visibility</p:attrName>
                                        </p:attrNameLst>
                                      </p:cBhvr>
                                      <p:to>
                                        <p:strVal val="visible"/>
                                      </p:to>
                                    </p:set>
                                    <p:animEffect transition="in" filter="dissolve">
                                      <p:cBhvr>
                                        <p:cTn id="12"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body" idx="4294967295"/>
          </p:nvPr>
        </p:nvSpPr>
        <p:spPr>
          <a:xfrm>
            <a:off x="914400" y="457200"/>
            <a:ext cx="8229600" cy="4025900"/>
          </a:xfrm>
        </p:spPr>
        <p:txBody>
          <a:bodyPr lIns="0" tIns="0" rIns="0" bIns="0">
            <a:normAutofit fontScale="77500" lnSpcReduction="20000"/>
          </a:bodyPr>
          <a:lstStyle/>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800" b="1" u="sng" dirty="0">
                <a:latin typeface="Baskerville"/>
                <a:cs typeface="Baskerville"/>
              </a:rPr>
              <a:t>Fallopian Tubes</a:t>
            </a:r>
            <a:r>
              <a:rPr lang="en-GB" sz="2800" dirty="0">
                <a:latin typeface="Baskerville"/>
                <a:cs typeface="Baskerville"/>
              </a:rPr>
              <a:t>:  Tubes that connect the </a:t>
            </a:r>
            <a:r>
              <a:rPr lang="en-GB" sz="2800" b="1" u="sng" dirty="0">
                <a:latin typeface="Baskerville"/>
                <a:cs typeface="Baskerville"/>
              </a:rPr>
              <a:t>ovary</a:t>
            </a:r>
            <a:r>
              <a:rPr lang="en-GB" sz="2800" dirty="0">
                <a:latin typeface="Baskerville"/>
                <a:cs typeface="Baskerville"/>
              </a:rPr>
              <a:t> to the </a:t>
            </a:r>
            <a:r>
              <a:rPr lang="en-GB" sz="2800" b="1" u="sng" dirty="0" smtClean="0">
                <a:latin typeface="Baskerville"/>
                <a:cs typeface="Baskerville"/>
              </a:rPr>
              <a:t>uterus</a:t>
            </a:r>
          </a:p>
          <a:p>
            <a:pPr marL="0" indent="0" eaLnBrk="1" hangingPunct="1">
              <a:lnSpc>
                <a:spcPct val="86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smtClean="0">
              <a:latin typeface="Baskerville"/>
              <a:cs typeface="Baskerville"/>
            </a:endParaRP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800" dirty="0" smtClean="0">
                <a:latin typeface="Baskerville"/>
                <a:cs typeface="Baskerville"/>
              </a:rPr>
              <a:t>Pathway </a:t>
            </a:r>
            <a:r>
              <a:rPr lang="en-GB" sz="2800" dirty="0">
                <a:latin typeface="Baskerville"/>
                <a:cs typeface="Baskerville"/>
              </a:rPr>
              <a:t>for sperm to get to </a:t>
            </a:r>
            <a:r>
              <a:rPr lang="en-GB" sz="2800" dirty="0" smtClean="0">
                <a:latin typeface="Baskerville"/>
                <a:cs typeface="Baskerville"/>
              </a:rPr>
              <a:t>egg </a:t>
            </a:r>
            <a:endParaRPr lang="en-GB" sz="2800" dirty="0">
              <a:latin typeface="Baskerville"/>
              <a:cs typeface="Baskerville"/>
            </a:endParaRP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800" dirty="0" smtClean="0">
                <a:latin typeface="Baskerville"/>
                <a:cs typeface="Baskerville"/>
              </a:rPr>
              <a:t>Usually the site </a:t>
            </a:r>
            <a:r>
              <a:rPr lang="en-GB" sz="2800" dirty="0">
                <a:latin typeface="Baskerville"/>
                <a:cs typeface="Baskerville"/>
              </a:rPr>
              <a:t>of </a:t>
            </a:r>
            <a:r>
              <a:rPr lang="en-GB" sz="2800" dirty="0" smtClean="0">
                <a:latin typeface="Baskerville"/>
                <a:cs typeface="Baskerville"/>
              </a:rPr>
              <a:t>fertilization (Joining of egg &amp; sperm)</a:t>
            </a: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800" dirty="0" smtClean="0">
                <a:latin typeface="Baskerville"/>
                <a:cs typeface="Baskerville"/>
              </a:rPr>
              <a:t>Tubal Ligation? </a:t>
            </a:r>
            <a:endParaRPr lang="en-GB" sz="2800" dirty="0">
              <a:latin typeface="Baskerville"/>
              <a:cs typeface="Baskerville"/>
            </a:endParaRP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a:latin typeface="Baskerville"/>
              <a:cs typeface="Baskerville"/>
            </a:endParaRP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800" b="1" u="sng" dirty="0" err="1">
                <a:latin typeface="Baskerville"/>
                <a:cs typeface="Baskerville"/>
              </a:rPr>
              <a:t>F</a:t>
            </a:r>
            <a:r>
              <a:rPr lang="en-GB" sz="2800" b="1" u="sng" dirty="0" err="1" smtClean="0">
                <a:latin typeface="Baskerville"/>
                <a:cs typeface="Baskerville"/>
              </a:rPr>
              <a:t>embria</a:t>
            </a:r>
            <a:r>
              <a:rPr lang="en-GB" sz="2800" b="1" u="sng" dirty="0" smtClean="0">
                <a:latin typeface="Baskerville"/>
                <a:cs typeface="Baskerville"/>
              </a:rPr>
              <a:t>: </a:t>
            </a:r>
            <a:r>
              <a:rPr lang="en-GB" sz="2800" dirty="0">
                <a:latin typeface="Baskerville"/>
                <a:cs typeface="Baskerville"/>
              </a:rPr>
              <a:t>F</a:t>
            </a:r>
            <a:r>
              <a:rPr lang="en-GB" sz="2800" dirty="0" smtClean="0">
                <a:latin typeface="Baskerville"/>
                <a:cs typeface="Baskerville"/>
              </a:rPr>
              <a:t>inger-like projections at t</a:t>
            </a:r>
            <a:r>
              <a:rPr lang="en-US" sz="2800" dirty="0" smtClean="0">
                <a:latin typeface="Baskerville"/>
                <a:cs typeface="Baskerville"/>
              </a:rPr>
              <a:t>he</a:t>
            </a:r>
            <a:r>
              <a:rPr lang="en-GB" sz="2800" dirty="0" smtClean="0">
                <a:latin typeface="Baskerville"/>
                <a:cs typeface="Baskerville"/>
              </a:rPr>
              <a:t> end of the fallopian tubes; sweep egg out of ovary</a:t>
            </a:r>
            <a:endParaRPr lang="en-GB" sz="2800" dirty="0">
              <a:latin typeface="Baskerville"/>
              <a:cs typeface="Baskerville"/>
            </a:endParaRP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a:latin typeface="Arial" charset="0"/>
            </a:endParaRP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a:latin typeface="Arial" charset="0"/>
            </a:endParaRPr>
          </a:p>
          <a:p>
            <a:pPr eaLnBrk="1" hangingPunct="1">
              <a:lnSpc>
                <a:spcPct val="8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a:latin typeface="Arial" charset="0"/>
            </a:endParaRPr>
          </a:p>
          <a:p>
            <a:pPr marL="0" indent="0" eaLnBrk="1" hangingPunct="1">
              <a:lnSpc>
                <a:spcPct val="86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a:latin typeface="Arial" charset="0"/>
            </a:endParaRPr>
          </a:p>
          <a:p>
            <a:pPr eaLnBrk="1" hangingPunct="1">
              <a:lnSpc>
                <a:spcPct val="86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GB" sz="2800" dirty="0">
                <a:latin typeface="Arial" charset="0"/>
                <a:hlinkClick r:id="rId3"/>
              </a:rPr>
              <a:t>Video</a:t>
            </a:r>
            <a:endParaRPr lang="en-GB" sz="2800" dirty="0">
              <a:latin typeface="Arial" charset="0"/>
            </a:endParaRPr>
          </a:p>
          <a:p>
            <a:pPr eaLnBrk="1" hangingPunct="1">
              <a:lnSpc>
                <a:spcPct val="86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a:latin typeface="Arial" charset="0"/>
            </a:endParaRPr>
          </a:p>
          <a:p>
            <a:pPr eaLnBrk="1" hangingPunct="1">
              <a:lnSpc>
                <a:spcPct val="86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GB" sz="2800" dirty="0">
              <a:latin typeface="Arial" charset="0"/>
            </a:endParaRPr>
          </a:p>
        </p:txBody>
      </p:sp>
      <p:pic>
        <p:nvPicPr>
          <p:cNvPr id="471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303854"/>
            <a:ext cx="3933825" cy="2543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5933129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1">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1">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84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1113"/>
            <a:ext cx="7086600" cy="546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9154" name="Text Box 4"/>
          <p:cNvSpPr txBox="1">
            <a:spLocks noChangeArrowheads="1"/>
          </p:cNvSpPr>
          <p:nvPr/>
        </p:nvSpPr>
        <p:spPr bwMode="auto">
          <a:xfrm>
            <a:off x="533400" y="5734050"/>
            <a:ext cx="8229600"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marL="342900" indent="-342900" eaLnBrk="0" hangingPunc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cs typeface="ＭＳ Ｐゴシック" charset="0"/>
              </a:defRPr>
            </a:lvl1pPr>
            <a:lvl2pPr marL="736600" indent="-279400" eaLnBrk="0" hangingPunc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2pPr>
            <a:lvl3pPr marL="1143000" indent="-228600" eaLnBrk="0" hangingPunc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3pPr>
            <a:lvl4pPr marL="1600200" indent="-228600" eaLnBrk="0" hangingPunc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4pPr>
            <a:lvl5pPr marL="2057400" indent="-228600" eaLnBrk="0" hangingPunc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tabLst>
                <a:tab pos="736600" algn="l"/>
                <a:tab pos="1193800" algn="l"/>
                <a:tab pos="1651000" algn="l"/>
                <a:tab pos="2108200" algn="l"/>
                <a:tab pos="2565400" algn="l"/>
                <a:tab pos="3022600" algn="l"/>
                <a:tab pos="3479800" algn="l"/>
                <a:tab pos="3937000" algn="l"/>
                <a:tab pos="4394200" algn="l"/>
                <a:tab pos="4851400" algn="l"/>
                <a:tab pos="5308600" algn="l"/>
                <a:tab pos="5765800" algn="l"/>
                <a:tab pos="6223000" algn="l"/>
                <a:tab pos="6680200" algn="l"/>
                <a:tab pos="7137400" algn="l"/>
                <a:tab pos="7594600" algn="l"/>
                <a:tab pos="8051800" algn="l"/>
                <a:tab pos="8509000" algn="l"/>
                <a:tab pos="8966200" algn="l"/>
                <a:tab pos="9423400" algn="l"/>
                <a:tab pos="9880600" algn="l"/>
              </a:tabLst>
              <a:defRPr sz="2400">
                <a:solidFill>
                  <a:schemeClr val="bg1"/>
                </a:solidFill>
                <a:latin typeface="Times New Roman" charset="0"/>
                <a:ea typeface="ＭＳ Ｐゴシック" charset="0"/>
              </a:defRPr>
            </a:lvl9pPr>
          </a:lstStyle>
          <a:p>
            <a:pPr lvl="1" eaLnBrk="1" hangingPunct="1">
              <a:lnSpc>
                <a:spcPct val="86000"/>
              </a:lnSpc>
              <a:spcBef>
                <a:spcPts val="700"/>
              </a:spcBef>
              <a:buFont typeface="Arial" charset="0"/>
              <a:buChar char="–"/>
            </a:pPr>
            <a:r>
              <a:rPr lang="en-GB" sz="2800" b="1" u="sng" dirty="0">
                <a:solidFill>
                  <a:srgbClr val="000000"/>
                </a:solidFill>
                <a:latin typeface="Baskerville"/>
                <a:cs typeface="Baskerville"/>
              </a:rPr>
              <a:t>Ectopic Pregnancy</a:t>
            </a:r>
            <a:r>
              <a:rPr lang="en-GB" sz="2800" dirty="0">
                <a:solidFill>
                  <a:srgbClr val="000000"/>
                </a:solidFill>
                <a:latin typeface="Baskerville"/>
                <a:cs typeface="Baskerville"/>
              </a:rPr>
              <a:t>: Pregnancy that occurs outside the uterus (starts to grow elsewhere)‏</a:t>
            </a:r>
          </a:p>
        </p:txBody>
      </p:sp>
    </p:spTree>
    <p:extLst>
      <p:ext uri="{BB962C8B-B14F-4D97-AF65-F5344CB8AC3E}">
        <p14:creationId xmlns:p14="http://schemas.microsoft.com/office/powerpoint/2010/main" val="30140324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body" idx="4294967295"/>
          </p:nvPr>
        </p:nvSpPr>
        <p:spPr>
          <a:xfrm>
            <a:off x="1066800" y="533400"/>
            <a:ext cx="7772400" cy="4114800"/>
          </a:xfrm>
        </p:spPr>
        <p:txBody>
          <a:bodyPr/>
          <a:lstStyle/>
          <a:p>
            <a:pPr eaLnBrk="1" hangingPunct="1">
              <a:lnSpc>
                <a:spcPct val="9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b="1" u="sng" dirty="0" smtClean="0">
                <a:latin typeface="Baskerville"/>
                <a:cs typeface="Baskerville"/>
              </a:rPr>
              <a:t>Ovary: </a:t>
            </a:r>
            <a:r>
              <a:rPr lang="en-GB" sz="2800" dirty="0" smtClean="0">
                <a:latin typeface="Baskerville"/>
                <a:cs typeface="Baskerville"/>
              </a:rPr>
              <a:t>House a</a:t>
            </a:r>
            <a:r>
              <a:rPr lang="en-US" sz="2800" dirty="0" err="1" smtClean="0">
                <a:latin typeface="Baskerville"/>
                <a:cs typeface="Baskerville"/>
              </a:rPr>
              <a:t>nd</a:t>
            </a:r>
            <a:r>
              <a:rPr lang="en-GB" sz="2800" dirty="0" smtClean="0">
                <a:latin typeface="Baskerville"/>
                <a:cs typeface="Baskerville"/>
              </a:rPr>
              <a:t> release ONE egg each month</a:t>
            </a:r>
          </a:p>
          <a:p>
            <a:pPr eaLnBrk="1" hangingPunct="1">
              <a:lnSpc>
                <a:spcPct val="9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smtClean="0">
                <a:latin typeface="Baskerville"/>
                <a:cs typeface="Baskerville"/>
              </a:rPr>
              <a:t>Play a role in hormone production/release</a:t>
            </a:r>
          </a:p>
          <a:p>
            <a:pPr eaLnBrk="1" hangingPunct="1">
              <a:lnSpc>
                <a:spcPct val="9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smtClean="0">
              <a:latin typeface="Baskerville"/>
              <a:cs typeface="Baskerville"/>
            </a:endParaRPr>
          </a:p>
          <a:p>
            <a:pPr eaLnBrk="1" hangingPunct="1">
              <a:lnSpc>
                <a:spcPct val="9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b="1" u="sng" dirty="0" smtClean="0">
                <a:latin typeface="Baskerville"/>
                <a:cs typeface="Baskerville"/>
              </a:rPr>
              <a:t>Ovulation: </a:t>
            </a:r>
            <a:r>
              <a:rPr lang="en-GB" sz="2800" dirty="0" smtClean="0">
                <a:latin typeface="Baskerville"/>
                <a:cs typeface="Baskerville"/>
              </a:rPr>
              <a:t>Release of an egg</a:t>
            </a:r>
          </a:p>
          <a:p>
            <a:pPr eaLnBrk="1" hangingPunct="1">
              <a:lnSpc>
                <a:spcPct val="9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b="1" u="sng" dirty="0">
              <a:latin typeface="Baskerville"/>
              <a:cs typeface="Baskerville"/>
            </a:endParaRPr>
          </a:p>
          <a:p>
            <a:pPr eaLnBrk="1" hangingPunct="1">
              <a:lnSpc>
                <a:spcPct val="9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a:latin typeface="Baskerville"/>
                <a:cs typeface="Baskerville"/>
              </a:rPr>
              <a:t>Egg/Ova:  Female sex cell</a:t>
            </a:r>
          </a:p>
          <a:p>
            <a:pPr eaLnBrk="1" hangingPunct="1">
              <a:lnSpc>
                <a:spcPct val="90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Arial" charset="0"/>
            </a:endParaRPr>
          </a:p>
        </p:txBody>
      </p:sp>
      <p:pic>
        <p:nvPicPr>
          <p:cNvPr id="51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3581400"/>
            <a:ext cx="5106988" cy="2930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85697409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fill="hold" nodeType="clickEffect">
                                  <p:stCondLst>
                                    <p:cond delay="0"/>
                                  </p:stCondLst>
                                  <p:childTnLst>
                                    <p:set>
                                      <p:cBhvr>
                                        <p:cTn id="6" dur="1" fill="hold">
                                          <p:stCondLst>
                                            <p:cond delay="0"/>
                                          </p:stCondLst>
                                        </p:cTn>
                                        <p:tgtEl>
                                          <p:spTgt spid="6145">
                                            <p:txEl>
                                              <p:pRg st="0" end="0"/>
                                            </p:txEl>
                                          </p:spTgt>
                                        </p:tgtEl>
                                        <p:attrNameLst>
                                          <p:attrName>style.visibility</p:attrName>
                                        </p:attrNameLst>
                                      </p:cBhvr>
                                      <p:to>
                                        <p:strVal val="visible"/>
                                      </p:to>
                                    </p:set>
                                    <p:animEffect transition="in" filter="dissolve">
                                      <p:cBhvr>
                                        <p:cTn id="7" dur="500"/>
                                        <p:tgtEl>
                                          <p:spTgt spid="61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fill="hold" nodeType="clickEffect">
                                  <p:stCondLst>
                                    <p:cond delay="0"/>
                                  </p:stCondLst>
                                  <p:childTnLst>
                                    <p:set>
                                      <p:cBhvr>
                                        <p:cTn id="11" dur="1" fill="hold">
                                          <p:stCondLst>
                                            <p:cond delay="0"/>
                                          </p:stCondLst>
                                        </p:cTn>
                                        <p:tgtEl>
                                          <p:spTgt spid="6145">
                                            <p:txEl>
                                              <p:pRg st="1" end="1"/>
                                            </p:txEl>
                                          </p:spTgt>
                                        </p:tgtEl>
                                        <p:attrNameLst>
                                          <p:attrName>style.visibility</p:attrName>
                                        </p:attrNameLst>
                                      </p:cBhvr>
                                      <p:to>
                                        <p:strVal val="visible"/>
                                      </p:to>
                                    </p:set>
                                    <p:animEffect transition="in" filter="dissolve">
                                      <p:cBhvr>
                                        <p:cTn id="12" dur="500"/>
                                        <p:tgtEl>
                                          <p:spTgt spid="614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fill="hold" nodeType="clickEffect">
                                  <p:stCondLst>
                                    <p:cond delay="0"/>
                                  </p:stCondLst>
                                  <p:childTnLst>
                                    <p:set>
                                      <p:cBhvr>
                                        <p:cTn id="16" dur="1" fill="hold">
                                          <p:stCondLst>
                                            <p:cond delay="0"/>
                                          </p:stCondLst>
                                        </p:cTn>
                                        <p:tgtEl>
                                          <p:spTgt spid="6145">
                                            <p:txEl>
                                              <p:pRg st="3" end="3"/>
                                            </p:txEl>
                                          </p:spTgt>
                                        </p:tgtEl>
                                        <p:attrNameLst>
                                          <p:attrName>style.visibility</p:attrName>
                                        </p:attrNameLst>
                                      </p:cBhvr>
                                      <p:to>
                                        <p:strVal val="visible"/>
                                      </p:to>
                                    </p:set>
                                    <p:animEffect transition="in" filter="dissolve">
                                      <p:cBhvr>
                                        <p:cTn id="17" dur="500"/>
                                        <p:tgtEl>
                                          <p:spTgt spid="614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fill="hold" nodeType="clickEffect">
                                  <p:stCondLst>
                                    <p:cond delay="0"/>
                                  </p:stCondLst>
                                  <p:childTnLst>
                                    <p:set>
                                      <p:cBhvr>
                                        <p:cTn id="21" dur="1" fill="hold">
                                          <p:stCondLst>
                                            <p:cond delay="0"/>
                                          </p:stCondLst>
                                        </p:cTn>
                                        <p:tgtEl>
                                          <p:spTgt spid="6145">
                                            <p:txEl>
                                              <p:pRg st="5" end="5"/>
                                            </p:txEl>
                                          </p:spTgt>
                                        </p:tgtEl>
                                        <p:attrNameLst>
                                          <p:attrName>style.visibility</p:attrName>
                                        </p:attrNameLst>
                                      </p:cBhvr>
                                      <p:to>
                                        <p:strVal val="visible"/>
                                      </p:to>
                                    </p:set>
                                    <p:animEffect transition="in" filter="dissolve">
                                      <p:cBhvr>
                                        <p:cTn id="22" dur="500"/>
                                        <p:tgtEl>
                                          <p:spTgt spid="614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4">
            <a:hlinkClick r:id="rId2"/>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066800"/>
            <a:ext cx="6818313" cy="545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203717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12283" b="12283"/>
          <a:stretch>
            <a:fillRect/>
          </a:stretch>
        </p:blipFill>
        <p:spPr>
          <a:xfrm>
            <a:off x="511726" y="1295400"/>
            <a:ext cx="8632274" cy="4572000"/>
          </a:xfrm>
        </p:spPr>
      </p:pic>
    </p:spTree>
    <p:extLst>
      <p:ext uri="{BB962C8B-B14F-4D97-AF65-F5344CB8AC3E}">
        <p14:creationId xmlns:p14="http://schemas.microsoft.com/office/powerpoint/2010/main" val="291656037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066800" y="584522"/>
            <a:ext cx="7696200" cy="6248400"/>
          </a:xfrm>
          <a:prstGeom prst="rect">
            <a:avLst/>
          </a:prstGeom>
          <a:noFill/>
          <a:ln>
            <a:noFill/>
          </a:ln>
        </p:spPr>
      </p:pic>
    </p:spTree>
    <p:extLst>
      <p:ext uri="{BB962C8B-B14F-4D97-AF65-F5344CB8AC3E}">
        <p14:creationId xmlns:p14="http://schemas.microsoft.com/office/powerpoint/2010/main" val="59063217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Grp="1" noChangeArrowheads="1"/>
          </p:cNvSpPr>
          <p:nvPr>
            <p:ph type="body" idx="4294967295"/>
          </p:nvPr>
        </p:nvSpPr>
        <p:spPr>
          <a:xfrm>
            <a:off x="914400" y="-381000"/>
            <a:ext cx="8229600" cy="4025900"/>
          </a:xfrm>
        </p:spPr>
        <p:txBody>
          <a:bodyPr lIns="0" tIns="0" rIns="0" bIns="0">
            <a:normAutofit fontScale="55000" lnSpcReduction="20000"/>
          </a:bodyPr>
          <a:lstStyle/>
          <a:p>
            <a:pPr marL="0" indent="0" eaLnBrk="1" hangingPunct="1">
              <a:lnSpc>
                <a:spcPct val="96000"/>
              </a:lnSpc>
              <a:spcBef>
                <a:spcPts val="700"/>
              </a:spcBef>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3300" b="1" dirty="0" smtClean="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3300" b="1" dirty="0" smtClean="0">
                <a:latin typeface="Baskerville"/>
                <a:cs typeface="Baskerville"/>
              </a:rPr>
              <a:t>Vagina</a:t>
            </a:r>
            <a:r>
              <a:rPr lang="en-GB" sz="3300" b="1" dirty="0">
                <a:latin typeface="Baskerville"/>
                <a:cs typeface="Baskerville"/>
              </a:rPr>
              <a:t>:  </a:t>
            </a:r>
            <a:endParaRPr lang="en-GB" sz="3300" b="1" dirty="0" smtClean="0">
              <a:latin typeface="Baskerville"/>
              <a:cs typeface="Baskerville"/>
            </a:endParaRPr>
          </a:p>
          <a:p>
            <a:pPr marL="514350" indent="-514350" eaLnBrk="1" hangingPunct="1">
              <a:lnSpc>
                <a:spcPct val="96000"/>
              </a:lnSpc>
              <a:spcBef>
                <a:spcPts val="700"/>
              </a:spcBef>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3300" dirty="0" smtClean="0">
                <a:latin typeface="Baskerville"/>
                <a:cs typeface="Baskerville"/>
              </a:rPr>
              <a:t>Organ </a:t>
            </a:r>
            <a:r>
              <a:rPr lang="en-GB" sz="3300" dirty="0">
                <a:latin typeface="Baskerville"/>
                <a:cs typeface="Baskerville"/>
              </a:rPr>
              <a:t>of </a:t>
            </a:r>
            <a:r>
              <a:rPr lang="en-GB" sz="3300" dirty="0" smtClean="0">
                <a:latin typeface="Baskerville"/>
                <a:cs typeface="Baskerville"/>
              </a:rPr>
              <a:t>intercourse: Penis enters/sperm deposited</a:t>
            </a:r>
          </a:p>
          <a:p>
            <a:pPr marL="514350" indent="-514350" eaLnBrk="1" hangingPunct="1">
              <a:lnSpc>
                <a:spcPct val="96000"/>
              </a:lnSpc>
              <a:spcBef>
                <a:spcPts val="700"/>
              </a:spcBef>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3300" dirty="0">
                <a:latin typeface="Baskerville"/>
                <a:cs typeface="Baskerville"/>
              </a:rPr>
              <a:t>B</a:t>
            </a:r>
            <a:r>
              <a:rPr lang="en-GB" sz="3300" dirty="0" smtClean="0">
                <a:latin typeface="Baskerville"/>
                <a:cs typeface="Baskerville"/>
              </a:rPr>
              <a:t>irth canal</a:t>
            </a:r>
            <a:endParaRPr lang="en-GB" sz="3300" dirty="0">
              <a:latin typeface="Baskerville"/>
              <a:cs typeface="Baskerville"/>
            </a:endParaRPr>
          </a:p>
          <a:p>
            <a:pPr eaLnBrk="1" hangingPunct="1">
              <a:lnSpc>
                <a:spcPct val="96000"/>
              </a:lnSpc>
              <a:spcBef>
                <a:spcPts val="700"/>
              </a:spcBef>
              <a:buFontTx/>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3300" dirty="0" smtClean="0">
                <a:latin typeface="Baskerville"/>
                <a:cs typeface="Baskerville"/>
              </a:rPr>
              <a:t>Self-cleansing organ</a:t>
            </a:r>
          </a:p>
          <a:p>
            <a:pPr eaLnBrk="1" hangingPunct="1">
              <a:lnSpc>
                <a:spcPct val="96000"/>
              </a:lnSpc>
              <a:spcBef>
                <a:spcPts val="700"/>
              </a:spcBef>
              <a:buFontTx/>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3300" dirty="0" smtClean="0">
                <a:latin typeface="Baskerville"/>
                <a:cs typeface="Baskerville"/>
              </a:rPr>
              <a:t>Normally acidic/has healthy bacteria</a:t>
            </a:r>
            <a:endParaRPr lang="en-GB" sz="3300" dirty="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smtClean="0">
                <a:latin typeface="Baskerville"/>
                <a:cs typeface="Baskerville"/>
              </a:rPr>
              <a:t>v</a:t>
            </a:r>
            <a:endParaRPr lang="en-GB" sz="2800" dirty="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b="1" dirty="0" smtClean="0">
              <a:latin typeface="Baskerville"/>
              <a:cs typeface="Baskerville"/>
            </a:endParaRPr>
          </a:p>
          <a:p>
            <a:pPr eaLnBrk="1" hangingPunct="1">
              <a:lnSpc>
                <a:spcPct val="96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b="1" dirty="0" smtClean="0">
                <a:latin typeface="Baskerville"/>
                <a:cs typeface="Baskerville"/>
              </a:rPr>
              <a:t>Urethra</a:t>
            </a:r>
            <a:r>
              <a:rPr lang="en-GB" sz="2800" dirty="0">
                <a:latin typeface="Baskerville"/>
                <a:cs typeface="Baskerville"/>
              </a:rPr>
              <a:t>: Exit tube for urine, sits </a:t>
            </a:r>
            <a:r>
              <a:rPr lang="en-GB" sz="2800" dirty="0" smtClean="0">
                <a:latin typeface="Baskerville"/>
                <a:cs typeface="Baskerville"/>
              </a:rPr>
              <a:t>above </a:t>
            </a:r>
            <a:r>
              <a:rPr lang="en-GB" sz="2800" dirty="0">
                <a:latin typeface="Baskerville"/>
                <a:cs typeface="Baskerville"/>
              </a:rPr>
              <a:t>vagina</a:t>
            </a:r>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819400"/>
            <a:ext cx="3638609" cy="296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3795"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46750" y="2971800"/>
            <a:ext cx="339725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572500" y="5619750"/>
            <a:ext cx="184666" cy="412421"/>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54627426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5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915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1143000" y="457200"/>
            <a:ext cx="8001000"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marL="342900" indent="-342900" eaLnBrk="0" hangingPunc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cs typeface="ＭＳ Ｐゴシック" charset="0"/>
              </a:defRPr>
            </a:lvl1pPr>
            <a:lvl2pPr marL="736600" indent="-279400" eaLnBrk="0" hangingPunc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2pPr>
            <a:lvl3pPr marL="1143000" indent="-228600" eaLnBrk="0" hangingPunc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3pPr>
            <a:lvl4pPr marL="1600200" indent="-228600" eaLnBrk="0" hangingPunc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4pPr>
            <a:lvl5pPr marL="2057400" indent="-228600" eaLnBrk="0" hangingPunc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5pPr>
            <a:lvl6pPr marL="2514600" indent="-228600" eaLnBrk="0" fontAlgn="base" hangingPunct="0">
              <a:lnSpc>
                <a:spcPct val="84000"/>
              </a:lnSpc>
              <a:spcBef>
                <a:spcPct val="0"/>
              </a:spcBef>
              <a:spcAft>
                <a:spcPct val="0"/>
              </a:spcAft>
              <a:buClr>
                <a:srgbClr val="000000"/>
              </a:buClr>
              <a:buSzPct val="100000"/>
              <a:buFont typeface="Times New Roman" charse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6pPr>
            <a:lvl7pPr marL="2971800" indent="-228600" eaLnBrk="0" fontAlgn="base" hangingPunct="0">
              <a:lnSpc>
                <a:spcPct val="84000"/>
              </a:lnSpc>
              <a:spcBef>
                <a:spcPct val="0"/>
              </a:spcBef>
              <a:spcAft>
                <a:spcPct val="0"/>
              </a:spcAft>
              <a:buClr>
                <a:srgbClr val="000000"/>
              </a:buClr>
              <a:buSzPct val="100000"/>
              <a:buFont typeface="Times New Roman" charse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7pPr>
            <a:lvl8pPr marL="3429000" indent="-228600" eaLnBrk="0" fontAlgn="base" hangingPunct="0">
              <a:lnSpc>
                <a:spcPct val="84000"/>
              </a:lnSpc>
              <a:spcBef>
                <a:spcPct val="0"/>
              </a:spcBef>
              <a:spcAft>
                <a:spcPct val="0"/>
              </a:spcAft>
              <a:buClr>
                <a:srgbClr val="000000"/>
              </a:buClr>
              <a:buSzPct val="100000"/>
              <a:buFont typeface="Times New Roman" charse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8pPr>
            <a:lvl9pPr marL="3886200" indent="-228600" eaLnBrk="0" fontAlgn="base" hangingPunct="0">
              <a:lnSpc>
                <a:spcPct val="84000"/>
              </a:lnSpc>
              <a:spcBef>
                <a:spcPct val="0"/>
              </a:spcBef>
              <a:spcAft>
                <a:spcPct val="0"/>
              </a:spcAft>
              <a:buClr>
                <a:srgbClr val="000000"/>
              </a:buClr>
              <a:buSzPct val="100000"/>
              <a:buFont typeface="Times New Roman" charset="0"/>
              <a:tabLst>
                <a:tab pos="854075" algn="l"/>
                <a:tab pos="1311275" algn="l"/>
                <a:tab pos="1768475" algn="l"/>
                <a:tab pos="2225675" algn="l"/>
                <a:tab pos="2682875" algn="l"/>
                <a:tab pos="3140075" algn="l"/>
                <a:tab pos="3597275" algn="l"/>
                <a:tab pos="4054475" algn="l"/>
                <a:tab pos="4511675" algn="l"/>
                <a:tab pos="4968875" algn="l"/>
                <a:tab pos="5426075" algn="l"/>
                <a:tab pos="5883275" algn="l"/>
                <a:tab pos="6340475" algn="l"/>
                <a:tab pos="6797675" algn="l"/>
                <a:tab pos="7254875" algn="l"/>
                <a:tab pos="7712075" algn="l"/>
                <a:tab pos="8169275" algn="l"/>
                <a:tab pos="8626475" algn="l"/>
                <a:tab pos="9083675" algn="l"/>
                <a:tab pos="9540875" algn="l"/>
              </a:tabLst>
              <a:defRPr sz="2400">
                <a:solidFill>
                  <a:schemeClr val="bg1"/>
                </a:solidFill>
                <a:latin typeface="Times New Roman" charset="0"/>
                <a:ea typeface="ＭＳ Ｐゴシック" charset="0"/>
              </a:defRPr>
            </a:lvl9pPr>
          </a:lstStyle>
          <a:p>
            <a:pPr marL="457200" lvl="1" indent="0" eaLnBrk="1" hangingPunct="1">
              <a:lnSpc>
                <a:spcPct val="92000"/>
              </a:lnSpc>
              <a:spcBef>
                <a:spcPts val="700"/>
              </a:spcBef>
            </a:pPr>
            <a:r>
              <a:rPr lang="en-GB" sz="2800" b="1" u="sng" dirty="0">
                <a:solidFill>
                  <a:srgbClr val="000000"/>
                </a:solidFill>
                <a:latin typeface="Baskerville"/>
                <a:cs typeface="Baskerville"/>
              </a:rPr>
              <a:t>Hymen</a:t>
            </a:r>
            <a:r>
              <a:rPr lang="en-GB" sz="2800" b="1" u="sng" dirty="0" smtClean="0">
                <a:solidFill>
                  <a:srgbClr val="000000"/>
                </a:solidFill>
                <a:latin typeface="Baskerville"/>
                <a:cs typeface="Baskerville"/>
              </a:rPr>
              <a:t>: </a:t>
            </a:r>
          </a:p>
          <a:p>
            <a:pPr marL="914400" lvl="1" indent="-457200" eaLnBrk="1" hangingPunct="1">
              <a:lnSpc>
                <a:spcPct val="92000"/>
              </a:lnSpc>
              <a:spcBef>
                <a:spcPts val="700"/>
              </a:spcBef>
              <a:buFontTx/>
              <a:buChar char="-"/>
            </a:pPr>
            <a:r>
              <a:rPr lang="en-GB" sz="2800" dirty="0" smtClean="0">
                <a:solidFill>
                  <a:srgbClr val="000000"/>
                </a:solidFill>
                <a:latin typeface="Baskerville"/>
                <a:cs typeface="Baskerville"/>
              </a:rPr>
              <a:t>Thin </a:t>
            </a:r>
            <a:r>
              <a:rPr lang="en-GB" sz="2800" dirty="0">
                <a:solidFill>
                  <a:srgbClr val="000000"/>
                </a:solidFill>
                <a:latin typeface="Baskerville"/>
                <a:cs typeface="Baskerville"/>
              </a:rPr>
              <a:t>membrane </a:t>
            </a:r>
            <a:r>
              <a:rPr lang="en-GB" sz="2800" dirty="0" smtClean="0">
                <a:solidFill>
                  <a:srgbClr val="000000"/>
                </a:solidFill>
                <a:latin typeface="Baskerville"/>
                <a:cs typeface="Baskerville"/>
              </a:rPr>
              <a:t>that surrounds or </a:t>
            </a:r>
            <a:r>
              <a:rPr lang="en-GB" sz="2800" dirty="0">
                <a:solidFill>
                  <a:srgbClr val="000000"/>
                </a:solidFill>
                <a:latin typeface="Baskerville"/>
                <a:cs typeface="Baskerville"/>
              </a:rPr>
              <a:t>partially covers </a:t>
            </a:r>
            <a:r>
              <a:rPr lang="en-GB" sz="2800" dirty="0" smtClean="0">
                <a:solidFill>
                  <a:srgbClr val="000000"/>
                </a:solidFill>
                <a:latin typeface="Baskerville"/>
                <a:cs typeface="Baskerville"/>
              </a:rPr>
              <a:t>the external vaginal opening</a:t>
            </a:r>
          </a:p>
          <a:p>
            <a:pPr marL="914400" lvl="1" indent="-457200" eaLnBrk="1" hangingPunct="1">
              <a:lnSpc>
                <a:spcPct val="92000"/>
              </a:lnSpc>
              <a:spcBef>
                <a:spcPts val="700"/>
              </a:spcBef>
              <a:buFontTx/>
              <a:buChar char="-"/>
            </a:pPr>
            <a:r>
              <a:rPr lang="en-GB" sz="2800" dirty="0" smtClean="0">
                <a:solidFill>
                  <a:srgbClr val="000000"/>
                </a:solidFill>
                <a:latin typeface="Baskerville"/>
                <a:cs typeface="Baskerville"/>
              </a:rPr>
              <a:t>May </a:t>
            </a:r>
            <a:r>
              <a:rPr lang="en-GB" sz="2800" dirty="0">
                <a:solidFill>
                  <a:srgbClr val="000000"/>
                </a:solidFill>
                <a:latin typeface="Baskerville"/>
                <a:cs typeface="Baskerville"/>
              </a:rPr>
              <a:t>or may not be intact</a:t>
            </a:r>
            <a:r>
              <a:rPr lang="en-GB" sz="2800" dirty="0" smtClean="0">
                <a:solidFill>
                  <a:srgbClr val="000000"/>
                </a:solidFill>
                <a:latin typeface="Baskerville"/>
                <a:cs typeface="Baskerville"/>
              </a:rPr>
              <a:t>.</a:t>
            </a:r>
          </a:p>
          <a:p>
            <a:pPr marL="914400" lvl="1" indent="-457200" eaLnBrk="1" hangingPunct="1">
              <a:lnSpc>
                <a:spcPct val="92000"/>
              </a:lnSpc>
              <a:spcBef>
                <a:spcPts val="700"/>
              </a:spcBef>
              <a:buFontTx/>
              <a:buChar char="-"/>
            </a:pPr>
            <a:r>
              <a:rPr lang="en-GB" sz="2800" dirty="0" smtClean="0">
                <a:solidFill>
                  <a:srgbClr val="000000"/>
                </a:solidFill>
                <a:latin typeface="Baskerville"/>
                <a:cs typeface="Baskerville"/>
              </a:rPr>
              <a:t>Can present in many different ways</a:t>
            </a:r>
            <a:endParaRPr lang="en-GB" sz="2800" dirty="0">
              <a:solidFill>
                <a:srgbClr val="000000"/>
              </a:solidFill>
              <a:latin typeface="Baskerville"/>
              <a:cs typeface="Baskerville"/>
            </a:endParaRPr>
          </a:p>
        </p:txBody>
      </p:sp>
      <p:pic>
        <p:nvPicPr>
          <p:cNvPr id="3" name="Picture 2"/>
          <p:cNvPicPr>
            <a:picLocks noChangeAspect="1"/>
          </p:cNvPicPr>
          <p:nvPr/>
        </p:nvPicPr>
        <p:blipFill>
          <a:blip r:embed="rId3"/>
          <a:stretch>
            <a:fillRect/>
          </a:stretch>
        </p:blipFill>
        <p:spPr>
          <a:xfrm>
            <a:off x="3429000" y="3195977"/>
            <a:ext cx="3062170" cy="3422724"/>
          </a:xfrm>
          <a:prstGeom prst="rect">
            <a:avLst/>
          </a:prstGeom>
        </p:spPr>
      </p:pic>
    </p:spTree>
    <p:extLst>
      <p:ext uri="{BB962C8B-B14F-4D97-AF65-F5344CB8AC3E}">
        <p14:creationId xmlns:p14="http://schemas.microsoft.com/office/powerpoint/2010/main" val="1608467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body" idx="4294967295"/>
          </p:nvPr>
        </p:nvSpPr>
        <p:spPr>
          <a:xfrm>
            <a:off x="914400" y="-228600"/>
            <a:ext cx="8229600" cy="4114800"/>
          </a:xfrm>
        </p:spPr>
        <p:txBody>
          <a:bodyPr/>
          <a:lstStyle/>
          <a:p>
            <a:pPr eaLnBrk="1" hangingPunct="1">
              <a:lnSpc>
                <a:spcPct val="100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Baskerville" charset="0"/>
              <a:cs typeface="Baskerville" charset="0"/>
            </a:endParaRPr>
          </a:p>
          <a:p>
            <a:pPr eaLnBrk="1" hangingPunct="1">
              <a:lnSpc>
                <a:spcPct val="10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b="1" dirty="0">
                <a:latin typeface="Baskerville" charset="0"/>
                <a:cs typeface="Baskerville" charset="0"/>
              </a:rPr>
              <a:t>Labia:  </a:t>
            </a:r>
            <a:r>
              <a:rPr lang="en-GB" sz="2800" dirty="0" err="1">
                <a:latin typeface="Baskerville" charset="0"/>
                <a:cs typeface="Baskerville" charset="0"/>
              </a:rPr>
              <a:t>Minora</a:t>
            </a:r>
            <a:r>
              <a:rPr lang="en-GB" sz="2800" dirty="0">
                <a:latin typeface="Baskerville" charset="0"/>
                <a:cs typeface="Baskerville" charset="0"/>
              </a:rPr>
              <a:t> and </a:t>
            </a:r>
            <a:r>
              <a:rPr lang="en-GB" sz="2800" dirty="0" err="1">
                <a:latin typeface="Baskerville" charset="0"/>
                <a:cs typeface="Baskerville" charset="0"/>
              </a:rPr>
              <a:t>Majora</a:t>
            </a:r>
            <a:r>
              <a:rPr lang="en-GB" sz="2800" dirty="0">
                <a:latin typeface="Baskerville" charset="0"/>
                <a:cs typeface="Baskerville" charset="0"/>
              </a:rPr>
              <a:t>:  Folds of skin </a:t>
            </a:r>
            <a:r>
              <a:rPr lang="en-GB" sz="2800" dirty="0" smtClean="0">
                <a:latin typeface="Baskerville" charset="0"/>
                <a:cs typeface="Baskerville" charset="0"/>
              </a:rPr>
              <a:t>that cover (or partially cover) and protect </a:t>
            </a:r>
            <a:r>
              <a:rPr lang="en-GB" sz="2800" dirty="0">
                <a:latin typeface="Baskerville" charset="0"/>
                <a:cs typeface="Baskerville" charset="0"/>
              </a:rPr>
              <a:t>the urethral and vaginal </a:t>
            </a:r>
            <a:r>
              <a:rPr lang="en-GB" sz="2800" dirty="0" smtClean="0">
                <a:latin typeface="Baskerville" charset="0"/>
                <a:cs typeface="Baskerville" charset="0"/>
              </a:rPr>
              <a:t>openings.</a:t>
            </a:r>
          </a:p>
          <a:p>
            <a:pPr eaLnBrk="1" hangingPunct="1">
              <a:lnSpc>
                <a:spcPct val="10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b="1" dirty="0" err="1" smtClean="0">
                <a:latin typeface="Baskerville" charset="0"/>
                <a:cs typeface="Baskerville" charset="0"/>
              </a:rPr>
              <a:t>Majora</a:t>
            </a:r>
            <a:r>
              <a:rPr lang="en-GB" sz="2800" b="1" dirty="0" smtClean="0">
                <a:latin typeface="Baskerville" charset="0"/>
                <a:cs typeface="Baskerville" charset="0"/>
              </a:rPr>
              <a:t>: Outer Fold		- </a:t>
            </a:r>
            <a:r>
              <a:rPr lang="en-GB" sz="2800" b="1" dirty="0" err="1" smtClean="0">
                <a:latin typeface="Baskerville" charset="0"/>
                <a:cs typeface="Baskerville" charset="0"/>
              </a:rPr>
              <a:t>Minora</a:t>
            </a:r>
            <a:r>
              <a:rPr lang="en-GB" sz="2800" b="1" dirty="0" smtClean="0">
                <a:latin typeface="Baskerville" charset="0"/>
                <a:cs typeface="Baskerville" charset="0"/>
              </a:rPr>
              <a:t>: Inner Fold</a:t>
            </a:r>
            <a:endParaRPr lang="en-GB" sz="2800" b="1" dirty="0">
              <a:latin typeface="Baskerville" charset="0"/>
              <a:cs typeface="Baskerville" charset="0"/>
            </a:endParaRPr>
          </a:p>
          <a:p>
            <a:pPr eaLnBrk="1" hangingPunct="1">
              <a:lnSpc>
                <a:spcPct val="10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b="1" dirty="0" smtClean="0">
                <a:latin typeface="Baskerville" charset="0"/>
                <a:cs typeface="Baskerville" charset="0"/>
              </a:rPr>
              <a:t>Clitoris</a:t>
            </a:r>
            <a:r>
              <a:rPr lang="en-GB" sz="2800" b="1" dirty="0">
                <a:latin typeface="Baskerville" charset="0"/>
                <a:cs typeface="Baskerville" charset="0"/>
              </a:rPr>
              <a:t>:  </a:t>
            </a:r>
            <a:r>
              <a:rPr lang="en-GB" sz="2800" dirty="0">
                <a:latin typeface="Baskerville" charset="0"/>
                <a:cs typeface="Baskerville" charset="0"/>
              </a:rPr>
              <a:t>Female sex organ; sensitive to stimulation</a:t>
            </a:r>
          </a:p>
          <a:p>
            <a:pPr eaLnBrk="1" hangingPunct="1">
              <a:lnSpc>
                <a:spcPct val="10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a:latin typeface="Baskerville" charset="0"/>
                <a:cs typeface="Baskerville" charset="0"/>
              </a:rPr>
              <a:t>Has no reproductive purpose</a:t>
            </a:r>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3330575"/>
            <a:ext cx="5335588"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28948728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fill="hold" nodeType="clickEffect">
                                  <p:stCondLst>
                                    <p:cond delay="0"/>
                                  </p:stCondLst>
                                  <p:childTnLst>
                                    <p:set>
                                      <p:cBhvr>
                                        <p:cTn id="6" dur="1" fill="hold">
                                          <p:stCondLst>
                                            <p:cond delay="0"/>
                                          </p:stCondLst>
                                        </p:cTn>
                                        <p:tgtEl>
                                          <p:spTgt spid="14337">
                                            <p:txEl>
                                              <p:pRg st="1" end="1"/>
                                            </p:txEl>
                                          </p:spTgt>
                                        </p:tgtEl>
                                        <p:attrNameLst>
                                          <p:attrName>style.visibility</p:attrName>
                                        </p:attrNameLst>
                                      </p:cBhvr>
                                      <p:to>
                                        <p:strVal val="visible"/>
                                      </p:to>
                                    </p:set>
                                    <p:animEffect transition="in" filter="dissolve">
                                      <p:cBhvr>
                                        <p:cTn id="7" dur="500"/>
                                        <p:tgtEl>
                                          <p:spTgt spid="1433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fill="hold" nodeType="clickEffect">
                                  <p:stCondLst>
                                    <p:cond delay="0"/>
                                  </p:stCondLst>
                                  <p:childTnLst>
                                    <p:set>
                                      <p:cBhvr>
                                        <p:cTn id="11" dur="1" fill="hold">
                                          <p:stCondLst>
                                            <p:cond delay="0"/>
                                          </p:stCondLst>
                                        </p:cTn>
                                        <p:tgtEl>
                                          <p:spTgt spid="14337">
                                            <p:txEl>
                                              <p:pRg st="2" end="2"/>
                                            </p:txEl>
                                          </p:spTgt>
                                        </p:tgtEl>
                                        <p:attrNameLst>
                                          <p:attrName>style.visibility</p:attrName>
                                        </p:attrNameLst>
                                      </p:cBhvr>
                                      <p:to>
                                        <p:strVal val="visible"/>
                                      </p:to>
                                    </p:set>
                                    <p:animEffect transition="in" filter="dissolve">
                                      <p:cBhvr>
                                        <p:cTn id="12" dur="500"/>
                                        <p:tgtEl>
                                          <p:spTgt spid="1433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fill="hold" nodeType="clickEffect">
                                  <p:stCondLst>
                                    <p:cond delay="0"/>
                                  </p:stCondLst>
                                  <p:childTnLst>
                                    <p:set>
                                      <p:cBhvr>
                                        <p:cTn id="16" dur="1" fill="hold">
                                          <p:stCondLst>
                                            <p:cond delay="0"/>
                                          </p:stCondLst>
                                        </p:cTn>
                                        <p:tgtEl>
                                          <p:spTgt spid="14337">
                                            <p:txEl>
                                              <p:pRg st="3" end="3"/>
                                            </p:txEl>
                                          </p:spTgt>
                                        </p:tgtEl>
                                        <p:attrNameLst>
                                          <p:attrName>style.visibility</p:attrName>
                                        </p:attrNameLst>
                                      </p:cBhvr>
                                      <p:to>
                                        <p:strVal val="visible"/>
                                      </p:to>
                                    </p:set>
                                    <p:animEffect transition="in" filter="dissolve">
                                      <p:cBhvr>
                                        <p:cTn id="17" dur="500"/>
                                        <p:tgtEl>
                                          <p:spTgt spid="14337">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fill="hold" nodeType="clickEffect">
                                  <p:stCondLst>
                                    <p:cond delay="0"/>
                                  </p:stCondLst>
                                  <p:childTnLst>
                                    <p:set>
                                      <p:cBhvr>
                                        <p:cTn id="21" dur="1" fill="hold">
                                          <p:stCondLst>
                                            <p:cond delay="0"/>
                                          </p:stCondLst>
                                        </p:cTn>
                                        <p:tgtEl>
                                          <p:spTgt spid="14337">
                                            <p:txEl>
                                              <p:pRg st="4" end="4"/>
                                            </p:txEl>
                                          </p:spTgt>
                                        </p:tgtEl>
                                        <p:attrNameLst>
                                          <p:attrName>style.visibility</p:attrName>
                                        </p:attrNameLst>
                                      </p:cBhvr>
                                      <p:to>
                                        <p:strVal val="visible"/>
                                      </p:to>
                                    </p:set>
                                    <p:animEffect transition="in" filter="dissolve">
                                      <p:cBhvr>
                                        <p:cTn id="22" dur="500"/>
                                        <p:tgtEl>
                                          <p:spTgt spid="1433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body" idx="4294967295"/>
          </p:nvPr>
        </p:nvSpPr>
        <p:spPr>
          <a:xfrm>
            <a:off x="914400" y="457200"/>
            <a:ext cx="7772400" cy="4114800"/>
          </a:xfrm>
        </p:spPr>
        <p:txBody>
          <a:bodyPr/>
          <a:lstStyle/>
          <a:p>
            <a:pPr eaLnBrk="1" hangingPunct="1">
              <a:lnSpc>
                <a:spcPct val="10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b="1" u="sng" dirty="0">
                <a:latin typeface="Baskerville"/>
                <a:cs typeface="Baskerville"/>
              </a:rPr>
              <a:t>Cervix:  </a:t>
            </a:r>
            <a:endParaRPr lang="en-GB" sz="2800" b="1" u="sng" dirty="0" smtClean="0">
              <a:latin typeface="Baskerville"/>
              <a:cs typeface="Baskerville"/>
            </a:endParaRPr>
          </a:p>
          <a:p>
            <a:pPr eaLnBrk="1" hangingPunct="1">
              <a:lnSpc>
                <a:spcPct val="10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smtClean="0">
                <a:latin typeface="Baskerville"/>
                <a:cs typeface="Baskerville"/>
              </a:rPr>
              <a:t>Narrow </a:t>
            </a:r>
            <a:r>
              <a:rPr lang="en-GB" sz="2800" dirty="0">
                <a:latin typeface="Baskerville"/>
                <a:cs typeface="Baskerville"/>
              </a:rPr>
              <a:t>T-shaped opening to the uterus.  Dilates during </a:t>
            </a:r>
            <a:r>
              <a:rPr lang="en-GB" sz="2800" dirty="0" err="1">
                <a:latin typeface="Baskerville"/>
                <a:cs typeface="Baskerville"/>
              </a:rPr>
              <a:t>labor</a:t>
            </a:r>
            <a:r>
              <a:rPr lang="en-GB" sz="2800" dirty="0">
                <a:latin typeface="Baskerville"/>
                <a:cs typeface="Baskerville"/>
              </a:rPr>
              <a:t> to allow passage of </a:t>
            </a:r>
            <a:r>
              <a:rPr lang="en-GB" sz="2800" dirty="0" err="1">
                <a:latin typeface="Baskerville"/>
                <a:cs typeface="Baskerville"/>
              </a:rPr>
              <a:t>fetus</a:t>
            </a:r>
            <a:r>
              <a:rPr lang="en-GB" sz="2800" dirty="0">
                <a:latin typeface="Baskerville"/>
                <a:cs typeface="Baskerville"/>
              </a:rPr>
              <a:t>. </a:t>
            </a:r>
            <a:endParaRPr lang="en-GB" sz="2800" dirty="0" smtClean="0">
              <a:latin typeface="Baskerville"/>
              <a:cs typeface="Baskerville"/>
            </a:endParaRPr>
          </a:p>
          <a:p>
            <a:pPr eaLnBrk="1" hangingPunct="1">
              <a:lnSpc>
                <a:spcPct val="100000"/>
              </a:lnSpc>
              <a:spcBef>
                <a:spcPts val="700"/>
              </a:spcBef>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2800" dirty="0" smtClean="0">
                <a:latin typeface="Baskerville"/>
                <a:cs typeface="Baskerville"/>
              </a:rPr>
              <a:t>“</a:t>
            </a:r>
            <a:r>
              <a:rPr lang="en-GB" sz="2800" dirty="0">
                <a:latin typeface="Baskerville"/>
                <a:cs typeface="Baskerville"/>
              </a:rPr>
              <a:t>End of </a:t>
            </a:r>
            <a:r>
              <a:rPr lang="en-US" sz="2800" dirty="0" err="1">
                <a:latin typeface="Baskerville"/>
                <a:cs typeface="Baskerville"/>
              </a:rPr>
              <a:t>th</a:t>
            </a:r>
            <a:r>
              <a:rPr lang="en-GB" sz="2800" dirty="0">
                <a:latin typeface="Baskerville"/>
                <a:cs typeface="Baskerville"/>
              </a:rPr>
              <a:t>e vagina”</a:t>
            </a:r>
            <a:r>
              <a:rPr lang="en-GB" sz="2800" dirty="0">
                <a:latin typeface="Arial" charset="0"/>
              </a:rPr>
              <a:t/>
            </a:r>
            <a:br>
              <a:rPr lang="en-GB" sz="2800" dirty="0">
                <a:latin typeface="Arial" charset="0"/>
              </a:rPr>
            </a:br>
            <a:endParaRPr lang="en-GB" sz="2800" dirty="0">
              <a:latin typeface="Arial" charset="0"/>
            </a:endParaRPr>
          </a:p>
          <a:p>
            <a:pPr eaLnBrk="1" hangingPunct="1">
              <a:lnSpc>
                <a:spcPct val="100000"/>
              </a:lnSpc>
              <a:spcBef>
                <a:spcPts val="700"/>
              </a:spcBef>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2800" dirty="0">
              <a:latin typeface="Arial" charset="0"/>
            </a:endParaRPr>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137484"/>
            <a:ext cx="5181600" cy="326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429828"/>
            <a:ext cx="4394200" cy="351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12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2794000"/>
            <a:ext cx="5080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69556364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fill="hold" nodeType="clickEffect">
                                  <p:stCondLst>
                                    <p:cond delay="0"/>
                                  </p:stCondLst>
                                  <p:childTnLst>
                                    <p:set>
                                      <p:cBhvr>
                                        <p:cTn id="6" dur="1" fill="hold">
                                          <p:stCondLst>
                                            <p:cond delay="0"/>
                                          </p:stCondLst>
                                        </p:cTn>
                                        <p:tgtEl>
                                          <p:spTgt spid="11265">
                                            <p:txEl>
                                              <p:pRg st="0" end="0"/>
                                            </p:txEl>
                                          </p:spTgt>
                                        </p:tgtEl>
                                        <p:attrNameLst>
                                          <p:attrName>style.visibility</p:attrName>
                                        </p:attrNameLst>
                                      </p:cBhvr>
                                      <p:to>
                                        <p:strVal val="visible"/>
                                      </p:to>
                                    </p:set>
                                    <p:animEffect transition="in" filter="dissolve">
                                      <p:cBhvr>
                                        <p:cTn id="7" dur="500"/>
                                        <p:tgtEl>
                                          <p:spTgt spid="112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fill="hold" nodeType="clickEffect">
                                  <p:stCondLst>
                                    <p:cond delay="0"/>
                                  </p:stCondLst>
                                  <p:childTnLst>
                                    <p:set>
                                      <p:cBhvr>
                                        <p:cTn id="11" dur="1" fill="hold">
                                          <p:stCondLst>
                                            <p:cond delay="0"/>
                                          </p:stCondLst>
                                        </p:cTn>
                                        <p:tgtEl>
                                          <p:spTgt spid="11265">
                                            <p:txEl>
                                              <p:pRg st="1" end="1"/>
                                            </p:txEl>
                                          </p:spTgt>
                                        </p:tgtEl>
                                        <p:attrNameLst>
                                          <p:attrName>style.visibility</p:attrName>
                                        </p:attrNameLst>
                                      </p:cBhvr>
                                      <p:to>
                                        <p:strVal val="visible"/>
                                      </p:to>
                                    </p:set>
                                    <p:animEffect transition="in" filter="dissolve">
                                      <p:cBhvr>
                                        <p:cTn id="12" dur="500"/>
                                        <p:tgtEl>
                                          <p:spTgt spid="1126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fill="hold" nodeType="clickEffect">
                                  <p:stCondLst>
                                    <p:cond delay="0"/>
                                  </p:stCondLst>
                                  <p:childTnLst>
                                    <p:set>
                                      <p:cBhvr>
                                        <p:cTn id="16" dur="1" fill="hold">
                                          <p:stCondLst>
                                            <p:cond delay="0"/>
                                          </p:stCondLst>
                                        </p:cTn>
                                        <p:tgtEl>
                                          <p:spTgt spid="11265">
                                            <p:txEl>
                                              <p:pRg st="2" end="2"/>
                                            </p:txEl>
                                          </p:spTgt>
                                        </p:tgtEl>
                                        <p:attrNameLst>
                                          <p:attrName>style.visibility</p:attrName>
                                        </p:attrNameLst>
                                      </p:cBhvr>
                                      <p:to>
                                        <p:strVal val="visible"/>
                                      </p:to>
                                    </p:set>
                                    <p:animEffect transition="in" filter="dissolve">
                                      <p:cBhvr>
                                        <p:cTn id="17" dur="500"/>
                                        <p:tgtEl>
                                          <p:spTgt spid="1126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fill="hold" nodeType="clickEffect">
                                  <p:stCondLst>
                                    <p:cond delay="0"/>
                                  </p:stCondLst>
                                  <p:childTnLst>
                                    <p:set>
                                      <p:cBhvr>
                                        <p:cTn id="21" dur="1" fill="hold">
                                          <p:stCondLst>
                                            <p:cond delay="0"/>
                                          </p:stCondLst>
                                        </p:cTn>
                                        <p:tgtEl>
                                          <p:spTgt spid="11267"/>
                                        </p:tgtEl>
                                        <p:attrNameLst>
                                          <p:attrName>style.visibility</p:attrName>
                                        </p:attrNameLst>
                                      </p:cBhvr>
                                      <p:to>
                                        <p:strVal val="visible"/>
                                      </p:to>
                                    </p:set>
                                    <p:animEffect transition="in" filter="dissolve">
                                      <p:cBhvr>
                                        <p:cTn id="22" dur="500"/>
                                        <p:tgtEl>
                                          <p:spTgt spid="1126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fill="hold" nodeType="clickEffect">
                                  <p:stCondLst>
                                    <p:cond delay="0"/>
                                  </p:stCondLst>
                                  <p:childTnLst>
                                    <p:set>
                                      <p:cBhvr>
                                        <p:cTn id="26" dur="1" fill="hold">
                                          <p:stCondLst>
                                            <p:cond delay="0"/>
                                          </p:stCondLst>
                                        </p:cTn>
                                        <p:tgtEl>
                                          <p:spTgt spid="11268"/>
                                        </p:tgtEl>
                                        <p:attrNameLst>
                                          <p:attrName>style.visibility</p:attrName>
                                        </p:attrNameLst>
                                      </p:cBhvr>
                                      <p:to>
                                        <p:strVal val="visible"/>
                                      </p:to>
                                    </p:set>
                                    <p:animEffect transition="in" filter="dissolve">
                                      <p:cBhvr>
                                        <p:cTn id="27"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1143000" y="609600"/>
            <a:ext cx="7766050" cy="1141413"/>
          </a:xfrm>
        </p:spPr>
        <p:txBody>
          <a:bodyPr/>
          <a:lstStyle/>
          <a:p>
            <a:r>
              <a:rPr lang="en-US">
                <a:latin typeface="Times New Roman" charset="0"/>
              </a:rPr>
              <a:t>Pap Smear Test</a:t>
            </a:r>
          </a:p>
        </p:txBody>
      </p:sp>
      <p:sp>
        <p:nvSpPr>
          <p:cNvPr id="3" name="Content Placeholder 2"/>
          <p:cNvSpPr>
            <a:spLocks noGrp="1"/>
          </p:cNvSpPr>
          <p:nvPr>
            <p:ph idx="1"/>
          </p:nvPr>
        </p:nvSpPr>
        <p:spPr>
          <a:xfrm>
            <a:off x="966788" y="1981200"/>
            <a:ext cx="8177212" cy="4113213"/>
          </a:xfrm>
        </p:spPr>
        <p:txBody>
          <a:bodyPr>
            <a:normAutofit fontScale="92500" lnSpcReduction="10000"/>
          </a:bodyPr>
          <a:lstStyle/>
          <a:p>
            <a:pPr>
              <a:defRPr/>
            </a:pPr>
            <a:r>
              <a:rPr lang="en-US" dirty="0" smtClean="0">
                <a:latin typeface="Baskerville"/>
                <a:cs typeface="Baskerville"/>
              </a:rPr>
              <a:t>Checks for abnormal changes to the cervix</a:t>
            </a:r>
          </a:p>
          <a:p>
            <a:pPr>
              <a:defRPr/>
            </a:pPr>
            <a:r>
              <a:rPr lang="en-US" dirty="0" smtClean="0">
                <a:latin typeface="Baskerville"/>
                <a:cs typeface="Baskerville"/>
              </a:rPr>
              <a:t>Can indicate infection, abnormal cell growth or cervical cancer</a:t>
            </a:r>
          </a:p>
          <a:p>
            <a:pPr>
              <a:defRPr/>
            </a:pPr>
            <a:endParaRPr lang="en-US" dirty="0">
              <a:latin typeface="Baskerville"/>
              <a:cs typeface="Baskerville"/>
            </a:endParaRPr>
          </a:p>
          <a:p>
            <a:pPr marL="0" indent="0">
              <a:buFont typeface="Wingdings" charset="0"/>
              <a:buNone/>
              <a:defRPr/>
            </a:pPr>
            <a:r>
              <a:rPr lang="en-US" b="1" dirty="0" smtClean="0">
                <a:latin typeface="Baskerville"/>
                <a:cs typeface="Baskerville"/>
              </a:rPr>
              <a:t>When to test:(which ever comes first)</a:t>
            </a:r>
          </a:p>
          <a:p>
            <a:pPr marL="0" indent="0">
              <a:buFont typeface="Wingdings" charset="0"/>
              <a:buNone/>
              <a:defRPr/>
            </a:pPr>
            <a:endParaRPr lang="en-US" b="1" dirty="0" smtClean="0">
              <a:latin typeface="Baskerville"/>
              <a:cs typeface="Baskerville"/>
            </a:endParaRPr>
          </a:p>
          <a:p>
            <a:pPr>
              <a:buFontTx/>
              <a:buChar char="-"/>
              <a:defRPr/>
            </a:pPr>
            <a:r>
              <a:rPr lang="en-US" dirty="0" smtClean="0">
                <a:latin typeface="Baskerville"/>
                <a:cs typeface="Baskerville"/>
              </a:rPr>
              <a:t>Sexually active within the last 3 years</a:t>
            </a:r>
          </a:p>
          <a:p>
            <a:pPr>
              <a:buFontTx/>
              <a:buChar char="-"/>
              <a:defRPr/>
            </a:pPr>
            <a:r>
              <a:rPr lang="en-US" dirty="0" smtClean="0">
                <a:latin typeface="Baskerville"/>
                <a:cs typeface="Baskerville"/>
              </a:rPr>
              <a:t>Turn 21</a:t>
            </a:r>
            <a:endParaRPr lang="en-US" dirty="0">
              <a:latin typeface="Baskerville"/>
              <a:cs typeface="Baskerville"/>
            </a:endParaRPr>
          </a:p>
        </p:txBody>
      </p:sp>
    </p:spTree>
    <p:extLst>
      <p:ext uri="{BB962C8B-B14F-4D97-AF65-F5344CB8AC3E}">
        <p14:creationId xmlns:p14="http://schemas.microsoft.com/office/powerpoint/2010/main" val="6269063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t="21928" b="21928"/>
          <a:stretch>
            <a:fillRect/>
          </a:stretch>
        </p:blipFill>
        <p:spPr>
          <a:xfrm>
            <a:off x="685800" y="894732"/>
            <a:ext cx="8001000" cy="4742481"/>
          </a:xfrm>
        </p:spPr>
      </p:pic>
    </p:spTree>
    <p:extLst>
      <p:ext uri="{BB962C8B-B14F-4D97-AF65-F5344CB8AC3E}">
        <p14:creationId xmlns:p14="http://schemas.microsoft.com/office/powerpoint/2010/main" val="4222016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4294967295"/>
          </p:nvPr>
        </p:nvSpPr>
        <p:spPr>
          <a:xfrm>
            <a:off x="990600" y="762000"/>
            <a:ext cx="7772400" cy="4300538"/>
          </a:xfrm>
        </p:spPr>
        <p:txBody>
          <a:bodyPr>
            <a:normAutofit fontScale="92500" lnSpcReduction="20000"/>
          </a:bodyPr>
          <a:lstStyle/>
          <a:p>
            <a:pPr eaLnBrk="1" hangingPunct="1">
              <a:lnSpc>
                <a:spcPct val="100000"/>
              </a:lnSpc>
            </a:pPr>
            <a:r>
              <a:rPr lang="en-GB" b="1" dirty="0">
                <a:latin typeface="Baskerville"/>
                <a:cs typeface="Baskerville"/>
              </a:rPr>
              <a:t>Uterus: </a:t>
            </a:r>
            <a:r>
              <a:rPr lang="en-GB" dirty="0">
                <a:latin typeface="Baskerville"/>
                <a:cs typeface="Baskerville"/>
              </a:rPr>
              <a:t>Pear-shaped muscular organ that houses the </a:t>
            </a:r>
            <a:r>
              <a:rPr lang="en-GB" dirty="0" err="1">
                <a:latin typeface="Baskerville"/>
                <a:cs typeface="Baskerville"/>
              </a:rPr>
              <a:t>fetus</a:t>
            </a:r>
            <a:r>
              <a:rPr lang="en-GB" dirty="0">
                <a:latin typeface="Baskerville"/>
                <a:cs typeface="Baskerville"/>
              </a:rPr>
              <a:t>; where it will grow and develop.</a:t>
            </a:r>
          </a:p>
          <a:p>
            <a:pPr eaLnBrk="1" hangingPunct="1">
              <a:lnSpc>
                <a:spcPct val="100000"/>
              </a:lnSpc>
              <a:buFont typeface="Wingdings" charset="0"/>
              <a:buNone/>
            </a:pPr>
            <a:endParaRPr lang="en-GB" dirty="0">
              <a:latin typeface="Baskerville"/>
              <a:cs typeface="Baskerville"/>
            </a:endParaRPr>
          </a:p>
          <a:p>
            <a:pPr eaLnBrk="1" hangingPunct="1">
              <a:lnSpc>
                <a:spcPct val="100000"/>
              </a:lnSpc>
            </a:pPr>
            <a:r>
              <a:rPr lang="en-GB" b="1" dirty="0">
                <a:latin typeface="Baskerville"/>
                <a:cs typeface="Baskerville"/>
              </a:rPr>
              <a:t>Endometrium</a:t>
            </a:r>
            <a:r>
              <a:rPr lang="en-GB" dirty="0">
                <a:latin typeface="Baskerville"/>
                <a:cs typeface="Baskerville"/>
              </a:rPr>
              <a:t>:  Inner lining of the </a:t>
            </a:r>
            <a:r>
              <a:rPr lang="en-GB" dirty="0" smtClean="0">
                <a:latin typeface="Baskerville"/>
                <a:cs typeface="Baskerville"/>
              </a:rPr>
              <a:t>uterus and </a:t>
            </a:r>
            <a:r>
              <a:rPr lang="en-GB" b="1" u="sng" dirty="0" smtClean="0">
                <a:latin typeface="Baskerville"/>
                <a:cs typeface="Baskerville"/>
              </a:rPr>
              <a:t>where a fertilized egg implants</a:t>
            </a:r>
            <a:endParaRPr lang="en-GB" b="1" u="sng" dirty="0">
              <a:latin typeface="Baskerville"/>
              <a:cs typeface="Baskerville"/>
            </a:endParaRPr>
          </a:p>
          <a:p>
            <a:pPr eaLnBrk="1" hangingPunct="1">
              <a:lnSpc>
                <a:spcPct val="100000"/>
              </a:lnSpc>
            </a:pPr>
            <a:r>
              <a:rPr lang="en-GB" dirty="0">
                <a:latin typeface="Baskerville"/>
                <a:cs typeface="Baskerville"/>
              </a:rPr>
              <a:t>W</a:t>
            </a:r>
            <a:r>
              <a:rPr lang="en-GB" dirty="0" smtClean="0">
                <a:latin typeface="Baskerville"/>
                <a:cs typeface="Baskerville"/>
              </a:rPr>
              <a:t>ill </a:t>
            </a:r>
            <a:r>
              <a:rPr lang="en-GB" dirty="0">
                <a:latin typeface="Baskerville"/>
                <a:cs typeface="Baskerville"/>
              </a:rPr>
              <a:t>fill with nutrient rich tissue each month to support the fertilized egg</a:t>
            </a:r>
          </a:p>
          <a:p>
            <a:pPr eaLnBrk="1" hangingPunct="1">
              <a:lnSpc>
                <a:spcPct val="100000"/>
              </a:lnSpc>
            </a:pPr>
            <a:endParaRPr lang="en-GB" dirty="0">
              <a:latin typeface="Baskerville"/>
              <a:cs typeface="Baskerville"/>
            </a:endParaRPr>
          </a:p>
          <a:p>
            <a:pPr eaLnBrk="1" hangingPunct="1">
              <a:lnSpc>
                <a:spcPct val="100000"/>
              </a:lnSpc>
            </a:pPr>
            <a:r>
              <a:rPr lang="en-GB" dirty="0">
                <a:latin typeface="Baskerville"/>
                <a:cs typeface="Baskerville"/>
              </a:rPr>
              <a:t>Sheds with </a:t>
            </a:r>
            <a:r>
              <a:rPr lang="en-GB" b="1" u="sng" dirty="0">
                <a:latin typeface="Baskerville"/>
                <a:cs typeface="Baskerville"/>
              </a:rPr>
              <a:t>menstruation</a:t>
            </a:r>
            <a:r>
              <a:rPr lang="en-GB" dirty="0">
                <a:latin typeface="Baskerville"/>
                <a:cs typeface="Baskerville"/>
              </a:rPr>
              <a:t>(period) if no egg</a:t>
            </a:r>
          </a:p>
          <a:p>
            <a:pPr eaLnBrk="1" hangingPunct="1">
              <a:lnSpc>
                <a:spcPct val="100000"/>
              </a:lnSpc>
              <a:buFont typeface="Wingdings" charset="0"/>
              <a:buNone/>
            </a:pPr>
            <a:endParaRPr lang="en-GB" dirty="0">
              <a:latin typeface="Arial" charset="0"/>
            </a:endParaRPr>
          </a:p>
        </p:txBody>
      </p:sp>
    </p:spTree>
    <p:extLst>
      <p:ext uri="{BB962C8B-B14F-4D97-AF65-F5344CB8AC3E}">
        <p14:creationId xmlns:p14="http://schemas.microsoft.com/office/powerpoint/2010/main" val="371044150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fill="hold"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dissolve">
                                      <p:cBhvr>
                                        <p:cTn id="7" dur="500"/>
                                        <p:tgtEl>
                                          <p:spTgt spid="921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fill="hold" nodeType="clickEffect">
                                  <p:stCondLst>
                                    <p:cond delay="0"/>
                                  </p:stCondLst>
                                  <p:childTnLst>
                                    <p:set>
                                      <p:cBhvr>
                                        <p:cTn id="11" dur="1" fill="hold">
                                          <p:stCondLst>
                                            <p:cond delay="0"/>
                                          </p:stCondLst>
                                        </p:cTn>
                                        <p:tgtEl>
                                          <p:spTgt spid="9218">
                                            <p:txEl>
                                              <p:pRg st="2" end="2"/>
                                            </p:txEl>
                                          </p:spTgt>
                                        </p:tgtEl>
                                        <p:attrNameLst>
                                          <p:attrName>style.visibility</p:attrName>
                                        </p:attrNameLst>
                                      </p:cBhvr>
                                      <p:to>
                                        <p:strVal val="visible"/>
                                      </p:to>
                                    </p:set>
                                    <p:animEffect transition="in" filter="dissolve">
                                      <p:cBhvr>
                                        <p:cTn id="12" dur="500"/>
                                        <p:tgtEl>
                                          <p:spTgt spid="921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fill="hold" nodeType="clickEffect">
                                  <p:stCondLst>
                                    <p:cond delay="0"/>
                                  </p:stCondLst>
                                  <p:childTnLst>
                                    <p:set>
                                      <p:cBhvr>
                                        <p:cTn id="16" dur="1" fill="hold">
                                          <p:stCondLst>
                                            <p:cond delay="0"/>
                                          </p:stCondLst>
                                        </p:cTn>
                                        <p:tgtEl>
                                          <p:spTgt spid="9218">
                                            <p:txEl>
                                              <p:pRg st="3" end="3"/>
                                            </p:txEl>
                                          </p:spTgt>
                                        </p:tgtEl>
                                        <p:attrNameLst>
                                          <p:attrName>style.visibility</p:attrName>
                                        </p:attrNameLst>
                                      </p:cBhvr>
                                      <p:to>
                                        <p:strVal val="visible"/>
                                      </p:to>
                                    </p:set>
                                    <p:animEffect transition="in" filter="dissolve">
                                      <p:cBhvr>
                                        <p:cTn id="17" dur="500"/>
                                        <p:tgtEl>
                                          <p:spTgt spid="9218">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fill="hold" nodeType="clickEffect">
                                  <p:stCondLst>
                                    <p:cond delay="0"/>
                                  </p:stCondLst>
                                  <p:childTnLst>
                                    <p:set>
                                      <p:cBhvr>
                                        <p:cTn id="21" dur="1" fill="hold">
                                          <p:stCondLst>
                                            <p:cond delay="0"/>
                                          </p:stCondLst>
                                        </p:cTn>
                                        <p:tgtEl>
                                          <p:spTgt spid="9218">
                                            <p:txEl>
                                              <p:pRg st="5" end="5"/>
                                            </p:txEl>
                                          </p:spTgt>
                                        </p:tgtEl>
                                        <p:attrNameLst>
                                          <p:attrName>style.visibility</p:attrName>
                                        </p:attrNameLst>
                                      </p:cBhvr>
                                      <p:to>
                                        <p:strVal val="visible"/>
                                      </p:to>
                                    </p:set>
                                    <p:animEffect transition="in" filter="dissolve">
                                      <p:cBhvr>
                                        <p:cTn id="22" dur="500"/>
                                        <p:tgtEl>
                                          <p:spTgt spid="921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Grp="1" noChangeArrowheads="1"/>
          </p:cNvSpPr>
          <p:nvPr>
            <p:ph type="title" idx="4294967295"/>
          </p:nvPr>
        </p:nvSpPr>
        <p:spPr>
          <a:xfrm>
            <a:off x="1173163" y="635000"/>
            <a:ext cx="7772400" cy="1149350"/>
          </a:xfrm>
        </p:spPr>
        <p:txBody>
          <a:bodyPr lIns="0" tIns="0" rIns="0" bIns="0"/>
          <a:lstStyle/>
          <a:p>
            <a:pPr eaLnBrk="1" hangingPunct="1"/>
            <a:endParaRPr lang="en-US">
              <a:latin typeface="Times New Roman" charset="0"/>
            </a:endParaRPr>
          </a:p>
        </p:txBody>
      </p:sp>
      <p:sp>
        <p:nvSpPr>
          <p:cNvPr id="45058" name="Rectangle 2"/>
          <p:cNvSpPr>
            <a:spLocks noGrp="1" noChangeArrowheads="1"/>
          </p:cNvSpPr>
          <p:nvPr>
            <p:ph type="body" idx="4294967295"/>
          </p:nvPr>
        </p:nvSpPr>
        <p:spPr>
          <a:xfrm>
            <a:off x="1173163" y="1981200"/>
            <a:ext cx="7772400" cy="4121150"/>
          </a:xfrm>
        </p:spPr>
        <p:txBody>
          <a:bodyPr lIns="0" tIns="0" rIns="0" bIns="0"/>
          <a:lstStyle/>
          <a:p>
            <a:pPr eaLnBrk="1" hangingPunct="1"/>
            <a:endParaRPr lang="en-US">
              <a:latin typeface="Arial" charset="0"/>
            </a:endParaRPr>
          </a:p>
        </p:txBody>
      </p:sp>
      <p:pic>
        <p:nvPicPr>
          <p:cNvPr id="450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822325"/>
            <a:ext cx="8229600" cy="536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404065362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721</Words>
  <Application>Microsoft Macintosh PowerPoint</Application>
  <PresentationFormat>On-screen Show (4:3)</PresentationFormat>
  <Paragraphs>79</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Pap Smear Test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Teacher</dc:creator>
  <cp:lastModifiedBy>Teacher</cp:lastModifiedBy>
  <cp:revision>1</cp:revision>
  <dcterms:created xsi:type="dcterms:W3CDTF">2014-10-08T11:49:45Z</dcterms:created>
  <dcterms:modified xsi:type="dcterms:W3CDTF">2014-10-08T11:50:17Z</dcterms:modified>
</cp:coreProperties>
</file>